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8" r:id="rId3"/>
    <p:sldId id="259" r:id="rId4"/>
    <p:sldId id="257" r:id="rId5"/>
    <p:sldId id="260" r:id="rId6"/>
    <p:sldId id="261" r:id="rId7"/>
    <p:sldId id="262" r:id="rId8"/>
    <p:sldId id="263" r:id="rId9"/>
    <p:sldId id="264" r:id="rId10"/>
    <p:sldId id="267" r:id="rId11"/>
    <p:sldId id="265" r:id="rId12"/>
    <p:sldId id="269" r:id="rId13"/>
    <p:sldId id="266" r:id="rId14"/>
    <p:sldId id="268" r:id="rId15"/>
    <p:sldId id="273" r:id="rId16"/>
    <p:sldId id="270"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A140F3-757A-4684-BA64-B4FDCFC8D228}" type="datetimeFigureOut">
              <a:rPr lang="en-US" smtClean="0"/>
              <a:t>7/15/2018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EE82DF-FCAF-4CF9-9795-10664BCF883F}" type="slidenum">
              <a:rPr lang="en-US" smtClean="0"/>
              <a:t>‹#›</a:t>
            </a:fld>
            <a:endParaRPr lang="en-US"/>
          </a:p>
        </p:txBody>
      </p:sp>
    </p:spTree>
    <p:extLst>
      <p:ext uri="{BB962C8B-B14F-4D97-AF65-F5344CB8AC3E}">
        <p14:creationId xmlns:p14="http://schemas.microsoft.com/office/powerpoint/2010/main" val="3824091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FEC80-85E6-415D-928F-2E04B30C30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CB894F-E746-4F1E-B877-4340EE328C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29E12C7-75FB-4A68-8398-7F01D8659C3F}"/>
              </a:ext>
            </a:extLst>
          </p:cNvPr>
          <p:cNvSpPr>
            <a:spLocks noGrp="1"/>
          </p:cNvSpPr>
          <p:nvPr>
            <p:ph type="dt" sz="half" idx="10"/>
          </p:nvPr>
        </p:nvSpPr>
        <p:spPr/>
        <p:txBody>
          <a:bodyPr/>
          <a:lstStyle/>
          <a:p>
            <a:fld id="{62E63903-A6DF-469A-AD02-DF8F4C69FB47}" type="datetime1">
              <a:rPr lang="en-US" smtClean="0"/>
              <a:t>7/15/2018</a:t>
            </a:fld>
            <a:endParaRPr lang="en-US"/>
          </a:p>
        </p:txBody>
      </p:sp>
      <p:sp>
        <p:nvSpPr>
          <p:cNvPr id="5" name="Footer Placeholder 4">
            <a:extLst>
              <a:ext uri="{FF2B5EF4-FFF2-40B4-BE49-F238E27FC236}">
                <a16:creationId xmlns:a16="http://schemas.microsoft.com/office/drawing/2014/main" id="{FB2FF165-55A4-479A-8EFF-DC6FCBFC9C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F66004-106E-4F13-84A5-E4E5E9563C14}"/>
              </a:ext>
            </a:extLst>
          </p:cNvPr>
          <p:cNvSpPr>
            <a:spLocks noGrp="1"/>
          </p:cNvSpPr>
          <p:nvPr>
            <p:ph type="sldNum" sz="quarter" idx="12"/>
          </p:nvPr>
        </p:nvSpPr>
        <p:spPr/>
        <p:txBody>
          <a:bodyPr/>
          <a:lstStyle/>
          <a:p>
            <a:fld id="{B58577E0-E88C-4E2B-B8E6-A186907D11BC}" type="slidenum">
              <a:rPr lang="en-US" smtClean="0"/>
              <a:t>‹#›</a:t>
            </a:fld>
            <a:endParaRPr lang="en-US"/>
          </a:p>
        </p:txBody>
      </p:sp>
    </p:spTree>
    <p:extLst>
      <p:ext uri="{BB962C8B-B14F-4D97-AF65-F5344CB8AC3E}">
        <p14:creationId xmlns:p14="http://schemas.microsoft.com/office/powerpoint/2010/main" val="1074120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330BD-6C7B-48A4-A0B5-9ADA8793B6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9DBE60-D0F7-45E4-8BD3-4204D6F0365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3560D9-D09C-4351-8C6A-AEF2F7480A94}"/>
              </a:ext>
            </a:extLst>
          </p:cNvPr>
          <p:cNvSpPr>
            <a:spLocks noGrp="1"/>
          </p:cNvSpPr>
          <p:nvPr>
            <p:ph type="dt" sz="half" idx="10"/>
          </p:nvPr>
        </p:nvSpPr>
        <p:spPr/>
        <p:txBody>
          <a:bodyPr/>
          <a:lstStyle/>
          <a:p>
            <a:fld id="{9953A4E3-472F-4B6C-B871-C2D8B08FD0B4}" type="datetime1">
              <a:rPr lang="en-US" smtClean="0"/>
              <a:t>7/15/2018</a:t>
            </a:fld>
            <a:endParaRPr lang="en-US"/>
          </a:p>
        </p:txBody>
      </p:sp>
      <p:sp>
        <p:nvSpPr>
          <p:cNvPr id="5" name="Footer Placeholder 4">
            <a:extLst>
              <a:ext uri="{FF2B5EF4-FFF2-40B4-BE49-F238E27FC236}">
                <a16:creationId xmlns:a16="http://schemas.microsoft.com/office/drawing/2014/main" id="{EB9BDD57-2421-4E67-86A4-428A8EA37F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0E0E27-C419-47B1-9B47-CDCED28C9085}"/>
              </a:ext>
            </a:extLst>
          </p:cNvPr>
          <p:cNvSpPr>
            <a:spLocks noGrp="1"/>
          </p:cNvSpPr>
          <p:nvPr>
            <p:ph type="sldNum" sz="quarter" idx="12"/>
          </p:nvPr>
        </p:nvSpPr>
        <p:spPr/>
        <p:txBody>
          <a:bodyPr/>
          <a:lstStyle/>
          <a:p>
            <a:fld id="{B58577E0-E88C-4E2B-B8E6-A186907D11BC}" type="slidenum">
              <a:rPr lang="en-US" smtClean="0"/>
              <a:t>‹#›</a:t>
            </a:fld>
            <a:endParaRPr lang="en-US"/>
          </a:p>
        </p:txBody>
      </p:sp>
    </p:spTree>
    <p:extLst>
      <p:ext uri="{BB962C8B-B14F-4D97-AF65-F5344CB8AC3E}">
        <p14:creationId xmlns:p14="http://schemas.microsoft.com/office/powerpoint/2010/main" val="2030795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4A13C4-B473-4458-B4B7-2D4B58B124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180F8D-F168-4D36-84E5-1A65E10A4E6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7CE339-9BB1-482A-9C4B-8419E4F9ACF8}"/>
              </a:ext>
            </a:extLst>
          </p:cNvPr>
          <p:cNvSpPr>
            <a:spLocks noGrp="1"/>
          </p:cNvSpPr>
          <p:nvPr>
            <p:ph type="dt" sz="half" idx="10"/>
          </p:nvPr>
        </p:nvSpPr>
        <p:spPr/>
        <p:txBody>
          <a:bodyPr/>
          <a:lstStyle/>
          <a:p>
            <a:fld id="{85C7F95F-5383-4CE1-95E8-099A849EBC3D}" type="datetime1">
              <a:rPr lang="en-US" smtClean="0"/>
              <a:t>7/15/2018</a:t>
            </a:fld>
            <a:endParaRPr lang="en-US"/>
          </a:p>
        </p:txBody>
      </p:sp>
      <p:sp>
        <p:nvSpPr>
          <p:cNvPr id="5" name="Footer Placeholder 4">
            <a:extLst>
              <a:ext uri="{FF2B5EF4-FFF2-40B4-BE49-F238E27FC236}">
                <a16:creationId xmlns:a16="http://schemas.microsoft.com/office/drawing/2014/main" id="{D0922B5E-F6DC-4354-B193-2DDF07FC81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892FE0-2952-41FC-A3F4-F66A0B2C6DA7}"/>
              </a:ext>
            </a:extLst>
          </p:cNvPr>
          <p:cNvSpPr>
            <a:spLocks noGrp="1"/>
          </p:cNvSpPr>
          <p:nvPr>
            <p:ph type="sldNum" sz="quarter" idx="12"/>
          </p:nvPr>
        </p:nvSpPr>
        <p:spPr/>
        <p:txBody>
          <a:bodyPr/>
          <a:lstStyle/>
          <a:p>
            <a:fld id="{B58577E0-E88C-4E2B-B8E6-A186907D11BC}" type="slidenum">
              <a:rPr lang="en-US" smtClean="0"/>
              <a:t>‹#›</a:t>
            </a:fld>
            <a:endParaRPr lang="en-US"/>
          </a:p>
        </p:txBody>
      </p:sp>
    </p:spTree>
    <p:extLst>
      <p:ext uri="{BB962C8B-B14F-4D97-AF65-F5344CB8AC3E}">
        <p14:creationId xmlns:p14="http://schemas.microsoft.com/office/powerpoint/2010/main" val="1930939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0D54B-C50E-49CB-A534-B0179D8A44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6E6739-C883-4864-99E2-57DD813CE54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97AD81-F6B9-4B66-8EE1-3EE0AEFB5799}"/>
              </a:ext>
            </a:extLst>
          </p:cNvPr>
          <p:cNvSpPr>
            <a:spLocks noGrp="1"/>
          </p:cNvSpPr>
          <p:nvPr>
            <p:ph type="dt" sz="half" idx="10"/>
          </p:nvPr>
        </p:nvSpPr>
        <p:spPr/>
        <p:txBody>
          <a:bodyPr/>
          <a:lstStyle/>
          <a:p>
            <a:fld id="{2C962F24-978F-4205-9A5C-987487D63325}" type="datetime1">
              <a:rPr lang="en-US" smtClean="0"/>
              <a:t>7/15/2018</a:t>
            </a:fld>
            <a:endParaRPr lang="en-US"/>
          </a:p>
        </p:txBody>
      </p:sp>
      <p:sp>
        <p:nvSpPr>
          <p:cNvPr id="5" name="Footer Placeholder 4">
            <a:extLst>
              <a:ext uri="{FF2B5EF4-FFF2-40B4-BE49-F238E27FC236}">
                <a16:creationId xmlns:a16="http://schemas.microsoft.com/office/drawing/2014/main" id="{C761AC6C-3EEF-4DE5-8FAB-6E92C1D20A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1F6E11-A704-4BEB-9A65-A9A1B608B002}"/>
              </a:ext>
            </a:extLst>
          </p:cNvPr>
          <p:cNvSpPr>
            <a:spLocks noGrp="1"/>
          </p:cNvSpPr>
          <p:nvPr>
            <p:ph type="sldNum" sz="quarter" idx="12"/>
          </p:nvPr>
        </p:nvSpPr>
        <p:spPr/>
        <p:txBody>
          <a:bodyPr/>
          <a:lstStyle/>
          <a:p>
            <a:fld id="{B58577E0-E88C-4E2B-B8E6-A186907D11BC}" type="slidenum">
              <a:rPr lang="en-US" smtClean="0"/>
              <a:t>‹#›</a:t>
            </a:fld>
            <a:endParaRPr lang="en-US"/>
          </a:p>
        </p:txBody>
      </p:sp>
    </p:spTree>
    <p:extLst>
      <p:ext uri="{BB962C8B-B14F-4D97-AF65-F5344CB8AC3E}">
        <p14:creationId xmlns:p14="http://schemas.microsoft.com/office/powerpoint/2010/main" val="302187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31F5E-5A4F-4913-994A-99A8D4E542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CAE4A8-73CB-4A92-8CAC-11671BF09E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6FD3CFD-CC3A-4583-9CD9-33E96AE5792D}"/>
              </a:ext>
            </a:extLst>
          </p:cNvPr>
          <p:cNvSpPr>
            <a:spLocks noGrp="1"/>
          </p:cNvSpPr>
          <p:nvPr>
            <p:ph type="dt" sz="half" idx="10"/>
          </p:nvPr>
        </p:nvSpPr>
        <p:spPr/>
        <p:txBody>
          <a:bodyPr/>
          <a:lstStyle/>
          <a:p>
            <a:fld id="{5AEE83ED-7CB1-45DC-9850-48671DA8A1F2}" type="datetime1">
              <a:rPr lang="en-US" smtClean="0"/>
              <a:t>7/15/2018</a:t>
            </a:fld>
            <a:endParaRPr lang="en-US"/>
          </a:p>
        </p:txBody>
      </p:sp>
      <p:sp>
        <p:nvSpPr>
          <p:cNvPr id="5" name="Footer Placeholder 4">
            <a:extLst>
              <a:ext uri="{FF2B5EF4-FFF2-40B4-BE49-F238E27FC236}">
                <a16:creationId xmlns:a16="http://schemas.microsoft.com/office/drawing/2014/main" id="{1D6FD36A-0C33-4765-92D3-34F08A9EFB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A3F024-B6A0-43D6-99F2-2E9A76DFE7EC}"/>
              </a:ext>
            </a:extLst>
          </p:cNvPr>
          <p:cNvSpPr>
            <a:spLocks noGrp="1"/>
          </p:cNvSpPr>
          <p:nvPr>
            <p:ph type="sldNum" sz="quarter" idx="12"/>
          </p:nvPr>
        </p:nvSpPr>
        <p:spPr/>
        <p:txBody>
          <a:bodyPr/>
          <a:lstStyle/>
          <a:p>
            <a:fld id="{B58577E0-E88C-4E2B-B8E6-A186907D11BC}" type="slidenum">
              <a:rPr lang="en-US" smtClean="0"/>
              <a:t>‹#›</a:t>
            </a:fld>
            <a:endParaRPr lang="en-US"/>
          </a:p>
        </p:txBody>
      </p:sp>
    </p:spTree>
    <p:extLst>
      <p:ext uri="{BB962C8B-B14F-4D97-AF65-F5344CB8AC3E}">
        <p14:creationId xmlns:p14="http://schemas.microsoft.com/office/powerpoint/2010/main" val="36074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BBBB6-575D-42B6-AD4D-6226CCFB2C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848853-E587-452B-AC4E-B8728A7F5F4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D2D1D1-341D-43D0-8CE3-0560BA935DD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BB0015-271E-4712-B108-6FC0B5BD2801}"/>
              </a:ext>
            </a:extLst>
          </p:cNvPr>
          <p:cNvSpPr>
            <a:spLocks noGrp="1"/>
          </p:cNvSpPr>
          <p:nvPr>
            <p:ph type="dt" sz="half" idx="10"/>
          </p:nvPr>
        </p:nvSpPr>
        <p:spPr/>
        <p:txBody>
          <a:bodyPr/>
          <a:lstStyle/>
          <a:p>
            <a:fld id="{F2A9D18E-396A-44C7-982E-60E92A7D2A5A}" type="datetime1">
              <a:rPr lang="en-US" smtClean="0"/>
              <a:t>7/15/2018</a:t>
            </a:fld>
            <a:endParaRPr lang="en-US"/>
          </a:p>
        </p:txBody>
      </p:sp>
      <p:sp>
        <p:nvSpPr>
          <p:cNvPr id="6" name="Footer Placeholder 5">
            <a:extLst>
              <a:ext uri="{FF2B5EF4-FFF2-40B4-BE49-F238E27FC236}">
                <a16:creationId xmlns:a16="http://schemas.microsoft.com/office/drawing/2014/main" id="{182E6050-D08C-419A-A0CA-CF2EF3B979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C564AF-D8BE-41A2-8B82-E419F5881789}"/>
              </a:ext>
            </a:extLst>
          </p:cNvPr>
          <p:cNvSpPr>
            <a:spLocks noGrp="1"/>
          </p:cNvSpPr>
          <p:nvPr>
            <p:ph type="sldNum" sz="quarter" idx="12"/>
          </p:nvPr>
        </p:nvSpPr>
        <p:spPr/>
        <p:txBody>
          <a:bodyPr/>
          <a:lstStyle/>
          <a:p>
            <a:fld id="{B58577E0-E88C-4E2B-B8E6-A186907D11BC}" type="slidenum">
              <a:rPr lang="en-US" smtClean="0"/>
              <a:t>‹#›</a:t>
            </a:fld>
            <a:endParaRPr lang="en-US"/>
          </a:p>
        </p:txBody>
      </p:sp>
    </p:spTree>
    <p:extLst>
      <p:ext uri="{BB962C8B-B14F-4D97-AF65-F5344CB8AC3E}">
        <p14:creationId xmlns:p14="http://schemas.microsoft.com/office/powerpoint/2010/main" val="220479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99139-232C-4346-B7A9-33EFE6CA47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CBF31D-03B7-4488-B9DD-08D94FF53F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A7CC808-F1D3-4722-8B8B-4FA2291C642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52EC24-5F7A-451A-A45E-D67E753E66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EFA0D1-5EFA-4DDF-AA1C-F265EC852FC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E830FD-9390-4B16-9486-80D75588C970}"/>
              </a:ext>
            </a:extLst>
          </p:cNvPr>
          <p:cNvSpPr>
            <a:spLocks noGrp="1"/>
          </p:cNvSpPr>
          <p:nvPr>
            <p:ph type="dt" sz="half" idx="10"/>
          </p:nvPr>
        </p:nvSpPr>
        <p:spPr/>
        <p:txBody>
          <a:bodyPr/>
          <a:lstStyle/>
          <a:p>
            <a:fld id="{BDB2C63C-F8F9-4168-94B7-86BEB77D9566}" type="datetime1">
              <a:rPr lang="en-US" smtClean="0"/>
              <a:t>7/15/2018</a:t>
            </a:fld>
            <a:endParaRPr lang="en-US"/>
          </a:p>
        </p:txBody>
      </p:sp>
      <p:sp>
        <p:nvSpPr>
          <p:cNvPr id="8" name="Footer Placeholder 7">
            <a:extLst>
              <a:ext uri="{FF2B5EF4-FFF2-40B4-BE49-F238E27FC236}">
                <a16:creationId xmlns:a16="http://schemas.microsoft.com/office/drawing/2014/main" id="{A75060D4-AF3E-4194-851B-6545212FC4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DD0753-D62B-4894-962D-5D53E80CB7A5}"/>
              </a:ext>
            </a:extLst>
          </p:cNvPr>
          <p:cNvSpPr>
            <a:spLocks noGrp="1"/>
          </p:cNvSpPr>
          <p:nvPr>
            <p:ph type="sldNum" sz="quarter" idx="12"/>
          </p:nvPr>
        </p:nvSpPr>
        <p:spPr/>
        <p:txBody>
          <a:bodyPr/>
          <a:lstStyle/>
          <a:p>
            <a:fld id="{B58577E0-E88C-4E2B-B8E6-A186907D11BC}" type="slidenum">
              <a:rPr lang="en-US" smtClean="0"/>
              <a:t>‹#›</a:t>
            </a:fld>
            <a:endParaRPr lang="en-US"/>
          </a:p>
        </p:txBody>
      </p:sp>
    </p:spTree>
    <p:extLst>
      <p:ext uri="{BB962C8B-B14F-4D97-AF65-F5344CB8AC3E}">
        <p14:creationId xmlns:p14="http://schemas.microsoft.com/office/powerpoint/2010/main" val="4030579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655EE-B22B-4D48-BA16-B46CB5FCD8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39B5F4-2191-49F5-B953-C2D0148DE6D0}"/>
              </a:ext>
            </a:extLst>
          </p:cNvPr>
          <p:cNvSpPr>
            <a:spLocks noGrp="1"/>
          </p:cNvSpPr>
          <p:nvPr>
            <p:ph type="dt" sz="half" idx="10"/>
          </p:nvPr>
        </p:nvSpPr>
        <p:spPr/>
        <p:txBody>
          <a:bodyPr/>
          <a:lstStyle/>
          <a:p>
            <a:fld id="{F5CBE002-715E-48C9-9E63-27D50000260D}" type="datetime1">
              <a:rPr lang="en-US" smtClean="0"/>
              <a:t>7/15/2018</a:t>
            </a:fld>
            <a:endParaRPr lang="en-US"/>
          </a:p>
        </p:txBody>
      </p:sp>
      <p:sp>
        <p:nvSpPr>
          <p:cNvPr id="4" name="Footer Placeholder 3">
            <a:extLst>
              <a:ext uri="{FF2B5EF4-FFF2-40B4-BE49-F238E27FC236}">
                <a16:creationId xmlns:a16="http://schemas.microsoft.com/office/drawing/2014/main" id="{F5EB6D28-5782-4B85-B73E-EDBE07616B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4507B2-9CCC-4D99-AD5F-343724351FBA}"/>
              </a:ext>
            </a:extLst>
          </p:cNvPr>
          <p:cNvSpPr>
            <a:spLocks noGrp="1"/>
          </p:cNvSpPr>
          <p:nvPr>
            <p:ph type="sldNum" sz="quarter" idx="12"/>
          </p:nvPr>
        </p:nvSpPr>
        <p:spPr/>
        <p:txBody>
          <a:bodyPr/>
          <a:lstStyle/>
          <a:p>
            <a:fld id="{B58577E0-E88C-4E2B-B8E6-A186907D11BC}" type="slidenum">
              <a:rPr lang="en-US" smtClean="0"/>
              <a:t>‹#›</a:t>
            </a:fld>
            <a:endParaRPr lang="en-US"/>
          </a:p>
        </p:txBody>
      </p:sp>
    </p:spTree>
    <p:extLst>
      <p:ext uri="{BB962C8B-B14F-4D97-AF65-F5344CB8AC3E}">
        <p14:creationId xmlns:p14="http://schemas.microsoft.com/office/powerpoint/2010/main" val="1932924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AD8D4A-9D0A-4324-B453-7BA1D45A94FB}"/>
              </a:ext>
            </a:extLst>
          </p:cNvPr>
          <p:cNvSpPr>
            <a:spLocks noGrp="1"/>
          </p:cNvSpPr>
          <p:nvPr>
            <p:ph type="dt" sz="half" idx="10"/>
          </p:nvPr>
        </p:nvSpPr>
        <p:spPr/>
        <p:txBody>
          <a:bodyPr/>
          <a:lstStyle/>
          <a:p>
            <a:fld id="{160F6B46-0ACC-4F8F-9EFE-D822A8E5EB28}" type="datetime1">
              <a:rPr lang="en-US" smtClean="0"/>
              <a:t>7/15/2018</a:t>
            </a:fld>
            <a:endParaRPr lang="en-US"/>
          </a:p>
        </p:txBody>
      </p:sp>
      <p:sp>
        <p:nvSpPr>
          <p:cNvPr id="3" name="Footer Placeholder 2">
            <a:extLst>
              <a:ext uri="{FF2B5EF4-FFF2-40B4-BE49-F238E27FC236}">
                <a16:creationId xmlns:a16="http://schemas.microsoft.com/office/drawing/2014/main" id="{071C794B-9E2B-4BB2-80E2-82AAF7A75E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E9F4D8-7845-4BF6-874A-43B2717AFA96}"/>
              </a:ext>
            </a:extLst>
          </p:cNvPr>
          <p:cNvSpPr>
            <a:spLocks noGrp="1"/>
          </p:cNvSpPr>
          <p:nvPr>
            <p:ph type="sldNum" sz="quarter" idx="12"/>
          </p:nvPr>
        </p:nvSpPr>
        <p:spPr/>
        <p:txBody>
          <a:bodyPr/>
          <a:lstStyle/>
          <a:p>
            <a:fld id="{B58577E0-E88C-4E2B-B8E6-A186907D11BC}" type="slidenum">
              <a:rPr lang="en-US" smtClean="0"/>
              <a:t>‹#›</a:t>
            </a:fld>
            <a:endParaRPr lang="en-US"/>
          </a:p>
        </p:txBody>
      </p:sp>
    </p:spTree>
    <p:extLst>
      <p:ext uri="{BB962C8B-B14F-4D97-AF65-F5344CB8AC3E}">
        <p14:creationId xmlns:p14="http://schemas.microsoft.com/office/powerpoint/2010/main" val="3483251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647B4-9328-4F04-9F9F-D3364B8BAB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552FAB-E0EC-47CA-A536-F489EF9454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A95F74-AC27-4FC1-BE34-467F817A79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46BDD00-601C-490B-AD41-005A31722C9A}"/>
              </a:ext>
            </a:extLst>
          </p:cNvPr>
          <p:cNvSpPr>
            <a:spLocks noGrp="1"/>
          </p:cNvSpPr>
          <p:nvPr>
            <p:ph type="dt" sz="half" idx="10"/>
          </p:nvPr>
        </p:nvSpPr>
        <p:spPr/>
        <p:txBody>
          <a:bodyPr/>
          <a:lstStyle/>
          <a:p>
            <a:fld id="{3E7EA3AF-09B4-4881-8F07-1D2B86457F11}" type="datetime1">
              <a:rPr lang="en-US" smtClean="0"/>
              <a:t>7/15/2018</a:t>
            </a:fld>
            <a:endParaRPr lang="en-US"/>
          </a:p>
        </p:txBody>
      </p:sp>
      <p:sp>
        <p:nvSpPr>
          <p:cNvPr id="6" name="Footer Placeholder 5">
            <a:extLst>
              <a:ext uri="{FF2B5EF4-FFF2-40B4-BE49-F238E27FC236}">
                <a16:creationId xmlns:a16="http://schemas.microsoft.com/office/drawing/2014/main" id="{660F8497-2BAE-43F5-879C-2B7616BFEC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EDAFB9-8BBB-41F7-8FBD-C6EB041283D3}"/>
              </a:ext>
            </a:extLst>
          </p:cNvPr>
          <p:cNvSpPr>
            <a:spLocks noGrp="1"/>
          </p:cNvSpPr>
          <p:nvPr>
            <p:ph type="sldNum" sz="quarter" idx="12"/>
          </p:nvPr>
        </p:nvSpPr>
        <p:spPr/>
        <p:txBody>
          <a:bodyPr/>
          <a:lstStyle/>
          <a:p>
            <a:fld id="{B58577E0-E88C-4E2B-B8E6-A186907D11BC}" type="slidenum">
              <a:rPr lang="en-US" smtClean="0"/>
              <a:t>‹#›</a:t>
            </a:fld>
            <a:endParaRPr lang="en-US"/>
          </a:p>
        </p:txBody>
      </p:sp>
    </p:spTree>
    <p:extLst>
      <p:ext uri="{BB962C8B-B14F-4D97-AF65-F5344CB8AC3E}">
        <p14:creationId xmlns:p14="http://schemas.microsoft.com/office/powerpoint/2010/main" val="2402357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D1612-EE16-4231-A671-979D03D105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C3FC73-0FA6-426C-9DD8-A3D1AC0C78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D0AE15-82EB-47B9-B358-B9C85B7DE7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C3C6C9C-561F-47D6-BD70-61D5C6C601FB}"/>
              </a:ext>
            </a:extLst>
          </p:cNvPr>
          <p:cNvSpPr>
            <a:spLocks noGrp="1"/>
          </p:cNvSpPr>
          <p:nvPr>
            <p:ph type="dt" sz="half" idx="10"/>
          </p:nvPr>
        </p:nvSpPr>
        <p:spPr/>
        <p:txBody>
          <a:bodyPr/>
          <a:lstStyle/>
          <a:p>
            <a:fld id="{C9EADDBF-21F8-499A-9F72-D9952B1BB052}" type="datetime1">
              <a:rPr lang="en-US" smtClean="0"/>
              <a:t>7/15/2018</a:t>
            </a:fld>
            <a:endParaRPr lang="en-US"/>
          </a:p>
        </p:txBody>
      </p:sp>
      <p:sp>
        <p:nvSpPr>
          <p:cNvPr id="6" name="Footer Placeholder 5">
            <a:extLst>
              <a:ext uri="{FF2B5EF4-FFF2-40B4-BE49-F238E27FC236}">
                <a16:creationId xmlns:a16="http://schemas.microsoft.com/office/drawing/2014/main" id="{31FE4DC2-BF9A-431A-88F8-0AC1225BD0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EEE988-E69D-4AD5-B368-BEAF25BDF1B4}"/>
              </a:ext>
            </a:extLst>
          </p:cNvPr>
          <p:cNvSpPr>
            <a:spLocks noGrp="1"/>
          </p:cNvSpPr>
          <p:nvPr>
            <p:ph type="sldNum" sz="quarter" idx="12"/>
          </p:nvPr>
        </p:nvSpPr>
        <p:spPr/>
        <p:txBody>
          <a:bodyPr/>
          <a:lstStyle/>
          <a:p>
            <a:fld id="{B58577E0-E88C-4E2B-B8E6-A186907D11BC}" type="slidenum">
              <a:rPr lang="en-US" smtClean="0"/>
              <a:t>‹#›</a:t>
            </a:fld>
            <a:endParaRPr lang="en-US"/>
          </a:p>
        </p:txBody>
      </p:sp>
    </p:spTree>
    <p:extLst>
      <p:ext uri="{BB962C8B-B14F-4D97-AF65-F5344CB8AC3E}">
        <p14:creationId xmlns:p14="http://schemas.microsoft.com/office/powerpoint/2010/main" val="2613738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E48153-DFC8-44AF-82D8-C7A9E294E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3EFFC0-0CC6-477E-96AA-4B9A903E4F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B879FF-25AD-42FD-87BE-2E34154C4B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C410D-F147-4E01-9722-D7C50387F839}" type="datetime1">
              <a:rPr lang="en-US" smtClean="0"/>
              <a:t>7/15/2018</a:t>
            </a:fld>
            <a:endParaRPr lang="en-US"/>
          </a:p>
        </p:txBody>
      </p:sp>
      <p:sp>
        <p:nvSpPr>
          <p:cNvPr id="5" name="Footer Placeholder 4">
            <a:extLst>
              <a:ext uri="{FF2B5EF4-FFF2-40B4-BE49-F238E27FC236}">
                <a16:creationId xmlns:a16="http://schemas.microsoft.com/office/drawing/2014/main" id="{E66BF515-B91F-4FB9-8D6E-1A71902672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C6DD59-5C5A-438A-A881-D1392760C9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8577E0-E88C-4E2B-B8E6-A186907D11BC}" type="slidenum">
              <a:rPr lang="en-US" smtClean="0"/>
              <a:t>‹#›</a:t>
            </a:fld>
            <a:endParaRPr lang="en-US"/>
          </a:p>
        </p:txBody>
      </p:sp>
    </p:spTree>
    <p:extLst>
      <p:ext uri="{BB962C8B-B14F-4D97-AF65-F5344CB8AC3E}">
        <p14:creationId xmlns:p14="http://schemas.microsoft.com/office/powerpoint/2010/main" val="1249423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7D92236-AD11-49E6-8BB5-7EBA91900666}"/>
              </a:ext>
            </a:extLst>
          </p:cNvPr>
          <p:cNvSpPr txBox="1"/>
          <p:nvPr/>
        </p:nvSpPr>
        <p:spPr>
          <a:xfrm>
            <a:off x="1071995" y="1660418"/>
            <a:ext cx="4234296" cy="1600438"/>
          </a:xfrm>
          <a:prstGeom prst="rect">
            <a:avLst/>
          </a:prstGeom>
          <a:noFill/>
        </p:spPr>
        <p:txBody>
          <a:bodyPr wrap="square" rtlCol="0">
            <a:spAutoFit/>
          </a:bodyPr>
          <a:lstStyle/>
          <a:p>
            <a:pPr algn="ctr"/>
            <a:r>
              <a:rPr lang="en-US" sz="5400" dirty="0"/>
              <a:t>Friction 2</a:t>
            </a:r>
          </a:p>
          <a:p>
            <a:pPr algn="ctr"/>
            <a:r>
              <a:rPr lang="en-US" sz="4400" dirty="0">
                <a:solidFill>
                  <a:srgbClr val="0070C0"/>
                </a:solidFill>
              </a:rPr>
              <a:t>Rolling Objects</a:t>
            </a:r>
          </a:p>
        </p:txBody>
      </p:sp>
      <p:pic>
        <p:nvPicPr>
          <p:cNvPr id="6" name="Picture 5">
            <a:extLst>
              <a:ext uri="{FF2B5EF4-FFF2-40B4-BE49-F238E27FC236}">
                <a16:creationId xmlns:a16="http://schemas.microsoft.com/office/drawing/2014/main" id="{E05215E4-2055-411E-8787-7AA5DD0FBC50}"/>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419273" y="1801085"/>
            <a:ext cx="5010727" cy="3629897"/>
          </a:xfrm>
          <a:prstGeom prst="rect">
            <a:avLst/>
          </a:prstGeom>
        </p:spPr>
      </p:pic>
      <p:sp>
        <p:nvSpPr>
          <p:cNvPr id="2" name="Slide Number Placeholder 1">
            <a:extLst>
              <a:ext uri="{FF2B5EF4-FFF2-40B4-BE49-F238E27FC236}">
                <a16:creationId xmlns:a16="http://schemas.microsoft.com/office/drawing/2014/main" id="{743BBA1E-946C-478F-87A6-EC1D08260FF5}"/>
              </a:ext>
            </a:extLst>
          </p:cNvPr>
          <p:cNvSpPr>
            <a:spLocks noGrp="1"/>
          </p:cNvSpPr>
          <p:nvPr>
            <p:ph type="sldNum" sz="quarter" idx="12"/>
          </p:nvPr>
        </p:nvSpPr>
        <p:spPr/>
        <p:txBody>
          <a:bodyPr/>
          <a:lstStyle/>
          <a:p>
            <a:fld id="{B58577E0-E88C-4E2B-B8E6-A186907D11BC}" type="slidenum">
              <a:rPr lang="en-US" smtClean="0"/>
              <a:t>1</a:t>
            </a:fld>
            <a:endParaRPr lang="en-US"/>
          </a:p>
        </p:txBody>
      </p:sp>
      <p:sp>
        <p:nvSpPr>
          <p:cNvPr id="7" name="TextBox 6">
            <a:extLst>
              <a:ext uri="{FF2B5EF4-FFF2-40B4-BE49-F238E27FC236}">
                <a16:creationId xmlns:a16="http://schemas.microsoft.com/office/drawing/2014/main" id="{FC5A35EA-0987-4B3B-B6BA-4D32CA020BDC}"/>
              </a:ext>
            </a:extLst>
          </p:cNvPr>
          <p:cNvSpPr txBox="1"/>
          <p:nvPr/>
        </p:nvSpPr>
        <p:spPr>
          <a:xfrm>
            <a:off x="1533525" y="4397363"/>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sp>
        <p:nvSpPr>
          <p:cNvPr id="8" name="TextBox 7">
            <a:extLst>
              <a:ext uri="{FF2B5EF4-FFF2-40B4-BE49-F238E27FC236}">
                <a16:creationId xmlns:a16="http://schemas.microsoft.com/office/drawing/2014/main" id="{48D0729C-F028-4458-9286-9A8A2CAE0AAF}"/>
              </a:ext>
            </a:extLst>
          </p:cNvPr>
          <p:cNvSpPr txBox="1"/>
          <p:nvPr/>
        </p:nvSpPr>
        <p:spPr>
          <a:xfrm>
            <a:off x="1085850" y="3429000"/>
            <a:ext cx="4469823" cy="707886"/>
          </a:xfrm>
          <a:prstGeom prst="rect">
            <a:avLst/>
          </a:prstGeom>
          <a:noFill/>
        </p:spPr>
        <p:txBody>
          <a:bodyPr wrap="square" rtlCol="0">
            <a:spAutoFit/>
          </a:bodyPr>
          <a:lstStyle/>
          <a:p>
            <a:pPr algn="ctr"/>
            <a:r>
              <a:rPr lang="en-US" sz="4000" dirty="0">
                <a:solidFill>
                  <a:srgbClr val="FF0000"/>
                </a:solidFill>
              </a:rPr>
              <a:t>Classroom Lecture</a:t>
            </a:r>
          </a:p>
        </p:txBody>
      </p:sp>
    </p:spTree>
    <p:extLst>
      <p:ext uri="{BB962C8B-B14F-4D97-AF65-F5344CB8AC3E}">
        <p14:creationId xmlns:p14="http://schemas.microsoft.com/office/powerpoint/2010/main" val="427269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FCB5C73-1E8F-4A12-B3A2-BD2DB21A43C8}"/>
              </a:ext>
            </a:extLst>
          </p:cNvPr>
          <p:cNvSpPr>
            <a:spLocks noGrp="1"/>
          </p:cNvSpPr>
          <p:nvPr>
            <p:ph type="sldNum" sz="quarter" idx="12"/>
          </p:nvPr>
        </p:nvSpPr>
        <p:spPr/>
        <p:txBody>
          <a:bodyPr/>
          <a:lstStyle/>
          <a:p>
            <a:fld id="{B58577E0-E88C-4E2B-B8E6-A186907D11BC}" type="slidenum">
              <a:rPr lang="en-US" smtClean="0"/>
              <a:t>10</a:t>
            </a:fld>
            <a:endParaRPr lang="en-US"/>
          </a:p>
        </p:txBody>
      </p:sp>
      <p:sp>
        <p:nvSpPr>
          <p:cNvPr id="3" name="TextBox 2">
            <a:extLst>
              <a:ext uri="{FF2B5EF4-FFF2-40B4-BE49-F238E27FC236}">
                <a16:creationId xmlns:a16="http://schemas.microsoft.com/office/drawing/2014/main" id="{A2360659-5BA5-438A-B8E4-F0E85DB2A934}"/>
              </a:ext>
            </a:extLst>
          </p:cNvPr>
          <p:cNvSpPr txBox="1"/>
          <p:nvPr/>
        </p:nvSpPr>
        <p:spPr>
          <a:xfrm>
            <a:off x="2369127" y="318654"/>
            <a:ext cx="7107382" cy="646331"/>
          </a:xfrm>
          <a:prstGeom prst="rect">
            <a:avLst/>
          </a:prstGeom>
          <a:noFill/>
        </p:spPr>
        <p:txBody>
          <a:bodyPr wrap="square" rtlCol="0">
            <a:spAutoFit/>
          </a:bodyPr>
          <a:lstStyle/>
          <a:p>
            <a:pPr algn="ctr"/>
            <a:r>
              <a:rPr lang="en-US" sz="3600" dirty="0"/>
              <a:t>Historical Tech-Fact </a:t>
            </a:r>
          </a:p>
        </p:txBody>
      </p:sp>
      <p:sp>
        <p:nvSpPr>
          <p:cNvPr id="4" name="TextBox 3">
            <a:extLst>
              <a:ext uri="{FF2B5EF4-FFF2-40B4-BE49-F238E27FC236}">
                <a16:creationId xmlns:a16="http://schemas.microsoft.com/office/drawing/2014/main" id="{1C417202-C840-41C2-B36C-0EC3C0A886DE}"/>
              </a:ext>
            </a:extLst>
          </p:cNvPr>
          <p:cNvSpPr txBox="1"/>
          <p:nvPr/>
        </p:nvSpPr>
        <p:spPr>
          <a:xfrm>
            <a:off x="1088231" y="1284143"/>
            <a:ext cx="10015537" cy="4893647"/>
          </a:xfrm>
          <a:prstGeom prst="rect">
            <a:avLst/>
          </a:prstGeom>
          <a:noFill/>
        </p:spPr>
        <p:txBody>
          <a:bodyPr wrap="square" rtlCol="0">
            <a:spAutoFit/>
          </a:bodyPr>
          <a:lstStyle/>
          <a:p>
            <a:r>
              <a:rPr lang="en-US" sz="2400" dirty="0"/>
              <a:t>For a long time it was common knowledge (in the “olden days”) that a single horse could pull about 1 ton of cargo in a wagon riding on a smooth dirt road.  Then, in the 1820 time frame, someone realized if you modified the wagon wheels a little and put them on iron rails, that same horse could pull 7 or 8 tons.</a:t>
            </a:r>
          </a:p>
          <a:p>
            <a:endParaRPr lang="en-US" sz="2400" dirty="0"/>
          </a:p>
          <a:p>
            <a:r>
              <a:rPr lang="en-US" sz="2400" dirty="0"/>
              <a:t>This was the birth of the railroads.  Early on, there were no steam engines to pull the trains so they used horses.  The railroad was essentially the first all-weather road system.  The development of steam powered railroads revolutionized transportation forever, and was critical to building America…</a:t>
            </a:r>
          </a:p>
          <a:p>
            <a:endParaRPr lang="en-US" sz="2400" dirty="0"/>
          </a:p>
          <a:p>
            <a:r>
              <a:rPr lang="en-US" sz="2400" dirty="0"/>
              <a:t>Over time, harder and smoother steel replaced wood and iron, and rolling friction was reduced even more, making rail travel even more efficient. </a:t>
            </a:r>
          </a:p>
        </p:txBody>
      </p:sp>
    </p:spTree>
    <p:extLst>
      <p:ext uri="{BB962C8B-B14F-4D97-AF65-F5344CB8AC3E}">
        <p14:creationId xmlns:p14="http://schemas.microsoft.com/office/powerpoint/2010/main" val="3052561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A0B4FE1-75A4-4795-BFC9-EECBE798C056}"/>
              </a:ext>
            </a:extLst>
          </p:cNvPr>
          <p:cNvSpPr>
            <a:spLocks noGrp="1"/>
          </p:cNvSpPr>
          <p:nvPr>
            <p:ph type="sldNum" sz="quarter" idx="12"/>
          </p:nvPr>
        </p:nvSpPr>
        <p:spPr/>
        <p:txBody>
          <a:bodyPr/>
          <a:lstStyle/>
          <a:p>
            <a:fld id="{B58577E0-E88C-4E2B-B8E6-A186907D11BC}" type="slidenum">
              <a:rPr lang="en-US" smtClean="0"/>
              <a:t>11</a:t>
            </a:fld>
            <a:endParaRPr lang="en-US"/>
          </a:p>
        </p:txBody>
      </p:sp>
      <p:sp>
        <p:nvSpPr>
          <p:cNvPr id="3" name="TextBox 2">
            <a:extLst>
              <a:ext uri="{FF2B5EF4-FFF2-40B4-BE49-F238E27FC236}">
                <a16:creationId xmlns:a16="http://schemas.microsoft.com/office/drawing/2014/main" id="{29A109B8-622E-4BCB-967F-5B847DDD9F51}"/>
              </a:ext>
            </a:extLst>
          </p:cNvPr>
          <p:cNvSpPr txBox="1"/>
          <p:nvPr/>
        </p:nvSpPr>
        <p:spPr>
          <a:xfrm>
            <a:off x="2369127" y="318654"/>
            <a:ext cx="7107382" cy="646331"/>
          </a:xfrm>
          <a:prstGeom prst="rect">
            <a:avLst/>
          </a:prstGeom>
          <a:noFill/>
        </p:spPr>
        <p:txBody>
          <a:bodyPr wrap="square" rtlCol="0">
            <a:spAutoFit/>
          </a:bodyPr>
          <a:lstStyle/>
          <a:p>
            <a:pPr algn="ctr"/>
            <a:r>
              <a:rPr lang="en-US" sz="3600" dirty="0"/>
              <a:t>Governing Equation</a:t>
            </a:r>
          </a:p>
        </p:txBody>
      </p:sp>
      <p:sp>
        <p:nvSpPr>
          <p:cNvPr id="4" name="TextBox 3">
            <a:extLst>
              <a:ext uri="{FF2B5EF4-FFF2-40B4-BE49-F238E27FC236}">
                <a16:creationId xmlns:a16="http://schemas.microsoft.com/office/drawing/2014/main" id="{99DE177F-FA61-47A6-9D53-9CC70B272524}"/>
              </a:ext>
            </a:extLst>
          </p:cNvPr>
          <p:cNvSpPr txBox="1"/>
          <p:nvPr/>
        </p:nvSpPr>
        <p:spPr>
          <a:xfrm>
            <a:off x="1665576" y="2365835"/>
            <a:ext cx="8860848" cy="1384995"/>
          </a:xfrm>
          <a:prstGeom prst="rect">
            <a:avLst/>
          </a:prstGeom>
          <a:noFill/>
        </p:spPr>
        <p:txBody>
          <a:bodyPr wrap="square" rtlCol="0">
            <a:spAutoFit/>
          </a:bodyPr>
          <a:lstStyle/>
          <a:p>
            <a:r>
              <a:rPr lang="en-US" sz="2800" b="1" dirty="0"/>
              <a:t>Friction Force   =   Coefficient of Friction   *   Normal Force</a:t>
            </a:r>
            <a:endParaRPr lang="en-US" sz="2800" dirty="0"/>
          </a:p>
          <a:p>
            <a:endParaRPr lang="en-US" sz="2800" b="1" dirty="0"/>
          </a:p>
          <a:p>
            <a:r>
              <a:rPr lang="en-US" sz="2800" b="1" dirty="0"/>
              <a:t>Friction Force   =   </a:t>
            </a:r>
            <a:r>
              <a:rPr lang="el-GR" sz="2800" b="1" dirty="0"/>
              <a:t>μ</a:t>
            </a:r>
            <a:r>
              <a:rPr lang="en-US" sz="2800" b="1" dirty="0"/>
              <a:t>    *   N</a:t>
            </a:r>
          </a:p>
        </p:txBody>
      </p:sp>
      <p:sp>
        <p:nvSpPr>
          <p:cNvPr id="5" name="TextBox 4">
            <a:extLst>
              <a:ext uri="{FF2B5EF4-FFF2-40B4-BE49-F238E27FC236}">
                <a16:creationId xmlns:a16="http://schemas.microsoft.com/office/drawing/2014/main" id="{32351682-FA87-4A9A-8765-732A0F57675B}"/>
              </a:ext>
            </a:extLst>
          </p:cNvPr>
          <p:cNvSpPr txBox="1"/>
          <p:nvPr/>
        </p:nvSpPr>
        <p:spPr>
          <a:xfrm>
            <a:off x="1163133" y="1168440"/>
            <a:ext cx="9486899" cy="954107"/>
          </a:xfrm>
          <a:prstGeom prst="rect">
            <a:avLst/>
          </a:prstGeom>
          <a:noFill/>
        </p:spPr>
        <p:txBody>
          <a:bodyPr wrap="square" rtlCol="0">
            <a:spAutoFit/>
          </a:bodyPr>
          <a:lstStyle/>
          <a:p>
            <a:r>
              <a:rPr lang="en-US" sz="2800" dirty="0"/>
              <a:t>The equation governing friction is relatively simple and is as follows:</a:t>
            </a:r>
          </a:p>
        </p:txBody>
      </p:sp>
      <p:sp>
        <p:nvSpPr>
          <p:cNvPr id="6" name="TextBox 5">
            <a:extLst>
              <a:ext uri="{FF2B5EF4-FFF2-40B4-BE49-F238E27FC236}">
                <a16:creationId xmlns:a16="http://schemas.microsoft.com/office/drawing/2014/main" id="{DEB03E8E-F333-453F-B572-BE3C6A3CE015}"/>
              </a:ext>
            </a:extLst>
          </p:cNvPr>
          <p:cNvSpPr txBox="1"/>
          <p:nvPr/>
        </p:nvSpPr>
        <p:spPr>
          <a:xfrm>
            <a:off x="595744" y="4012596"/>
            <a:ext cx="10758055" cy="2246769"/>
          </a:xfrm>
          <a:prstGeom prst="rect">
            <a:avLst/>
          </a:prstGeom>
          <a:noFill/>
        </p:spPr>
        <p:txBody>
          <a:bodyPr wrap="square" rtlCol="0">
            <a:spAutoFit/>
          </a:bodyPr>
          <a:lstStyle/>
          <a:p>
            <a:r>
              <a:rPr lang="en-US" sz="2800" dirty="0"/>
              <a:t>Notice that the </a:t>
            </a:r>
            <a:r>
              <a:rPr lang="en-US" sz="2800" b="1" dirty="0"/>
              <a:t>surface</a:t>
            </a:r>
            <a:r>
              <a:rPr lang="en-US" sz="2800" dirty="0"/>
              <a:t> </a:t>
            </a:r>
            <a:r>
              <a:rPr lang="en-US" sz="2800" b="1" dirty="0"/>
              <a:t>area</a:t>
            </a:r>
            <a:r>
              <a:rPr lang="en-US" sz="2800" dirty="0"/>
              <a:t> of the objects </a:t>
            </a:r>
            <a:r>
              <a:rPr lang="en-US" sz="2800" u="sng" dirty="0"/>
              <a:t>DO</a:t>
            </a:r>
            <a:r>
              <a:rPr lang="en-US" sz="2800" dirty="0"/>
              <a:t> </a:t>
            </a:r>
            <a:r>
              <a:rPr lang="en-US" sz="2800" u="sng" dirty="0"/>
              <a:t>NOT</a:t>
            </a:r>
            <a:r>
              <a:rPr lang="en-US" sz="2800" dirty="0"/>
              <a:t> come into play (this seems a little counter-intuitive).  This is due to the fact that the normal force is distributed over the contact area, and while there is more contact area for larger surfaces, the normal force is distributed over that larger area so the force per unit area is less at any given point.</a:t>
            </a:r>
          </a:p>
        </p:txBody>
      </p:sp>
    </p:spTree>
    <p:extLst>
      <p:ext uri="{BB962C8B-B14F-4D97-AF65-F5344CB8AC3E}">
        <p14:creationId xmlns:p14="http://schemas.microsoft.com/office/powerpoint/2010/main" val="2504854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C3CB32B-D9D5-4AFC-B3F8-EE695986A4A6}"/>
              </a:ext>
            </a:extLst>
          </p:cNvPr>
          <p:cNvSpPr>
            <a:spLocks noGrp="1"/>
          </p:cNvSpPr>
          <p:nvPr>
            <p:ph type="sldNum" sz="quarter" idx="12"/>
          </p:nvPr>
        </p:nvSpPr>
        <p:spPr/>
        <p:txBody>
          <a:bodyPr/>
          <a:lstStyle/>
          <a:p>
            <a:fld id="{B58577E0-E88C-4E2B-B8E6-A186907D11BC}" type="slidenum">
              <a:rPr lang="en-US" smtClean="0"/>
              <a:t>12</a:t>
            </a:fld>
            <a:endParaRPr lang="en-US"/>
          </a:p>
        </p:txBody>
      </p:sp>
      <p:sp>
        <p:nvSpPr>
          <p:cNvPr id="3" name="TextBox 2">
            <a:extLst>
              <a:ext uri="{FF2B5EF4-FFF2-40B4-BE49-F238E27FC236}">
                <a16:creationId xmlns:a16="http://schemas.microsoft.com/office/drawing/2014/main" id="{98C51CBE-D585-4399-9049-3E1EE4483028}"/>
              </a:ext>
            </a:extLst>
          </p:cNvPr>
          <p:cNvSpPr txBox="1"/>
          <p:nvPr/>
        </p:nvSpPr>
        <p:spPr>
          <a:xfrm>
            <a:off x="2369127" y="318654"/>
            <a:ext cx="7107382" cy="646331"/>
          </a:xfrm>
          <a:prstGeom prst="rect">
            <a:avLst/>
          </a:prstGeom>
          <a:noFill/>
        </p:spPr>
        <p:txBody>
          <a:bodyPr wrap="square" rtlCol="0">
            <a:spAutoFit/>
          </a:bodyPr>
          <a:lstStyle/>
          <a:p>
            <a:pPr algn="ctr"/>
            <a:r>
              <a:rPr lang="en-US" sz="3600" dirty="0"/>
              <a:t>Coefficient of Friction</a:t>
            </a:r>
          </a:p>
        </p:txBody>
      </p:sp>
      <p:sp>
        <p:nvSpPr>
          <p:cNvPr id="4" name="TextBox 3">
            <a:extLst>
              <a:ext uri="{FF2B5EF4-FFF2-40B4-BE49-F238E27FC236}">
                <a16:creationId xmlns:a16="http://schemas.microsoft.com/office/drawing/2014/main" id="{AB9AC058-2949-45DF-AA1E-9ACCFBACCD1F}"/>
              </a:ext>
            </a:extLst>
          </p:cNvPr>
          <p:cNvSpPr txBox="1"/>
          <p:nvPr/>
        </p:nvSpPr>
        <p:spPr>
          <a:xfrm>
            <a:off x="1149927" y="1443789"/>
            <a:ext cx="9892146" cy="954107"/>
          </a:xfrm>
          <a:prstGeom prst="rect">
            <a:avLst/>
          </a:prstGeom>
          <a:noFill/>
        </p:spPr>
        <p:txBody>
          <a:bodyPr wrap="square" rtlCol="0">
            <a:spAutoFit/>
          </a:bodyPr>
          <a:lstStyle/>
          <a:p>
            <a:r>
              <a:rPr lang="en-US" sz="2800" dirty="0"/>
              <a:t>The Coefficient of Friction (</a:t>
            </a:r>
            <a:r>
              <a:rPr lang="el-GR" sz="2800" dirty="0"/>
              <a:t>μ</a:t>
            </a:r>
            <a:r>
              <a:rPr lang="en-US" sz="2800" dirty="0"/>
              <a:t>) is a unitless factor that describes how much frictional resistance a material or device has.</a:t>
            </a:r>
          </a:p>
        </p:txBody>
      </p:sp>
      <p:sp>
        <p:nvSpPr>
          <p:cNvPr id="5" name="TextBox 4">
            <a:extLst>
              <a:ext uri="{FF2B5EF4-FFF2-40B4-BE49-F238E27FC236}">
                <a16:creationId xmlns:a16="http://schemas.microsoft.com/office/drawing/2014/main" id="{33377581-677C-47C2-A4FF-A475E2300D2A}"/>
              </a:ext>
            </a:extLst>
          </p:cNvPr>
          <p:cNvSpPr txBox="1"/>
          <p:nvPr/>
        </p:nvSpPr>
        <p:spPr>
          <a:xfrm>
            <a:off x="1149927" y="2892133"/>
            <a:ext cx="9892146" cy="2677656"/>
          </a:xfrm>
          <a:prstGeom prst="rect">
            <a:avLst/>
          </a:prstGeom>
          <a:noFill/>
        </p:spPr>
        <p:txBody>
          <a:bodyPr wrap="square" rtlCol="0">
            <a:spAutoFit/>
          </a:bodyPr>
          <a:lstStyle/>
          <a:p>
            <a:r>
              <a:rPr lang="en-US" sz="2800" dirty="0"/>
              <a:t>Systems can be complex, so often the Coefficient of Friction is determined experimentally.  However, over the decades, engineers have developed a database of frictional characteristics for materials and devices.  As a result, engineering estimates can be made during the design process.  However, experiments are usually conducted to verify the estimates.  </a:t>
            </a:r>
          </a:p>
        </p:txBody>
      </p:sp>
    </p:spTree>
    <p:extLst>
      <p:ext uri="{BB962C8B-B14F-4D97-AF65-F5344CB8AC3E}">
        <p14:creationId xmlns:p14="http://schemas.microsoft.com/office/powerpoint/2010/main" val="236412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D568D9A-3663-4809-96A8-845FC38D5EEF}"/>
              </a:ext>
            </a:extLst>
          </p:cNvPr>
          <p:cNvSpPr>
            <a:spLocks noGrp="1"/>
          </p:cNvSpPr>
          <p:nvPr>
            <p:ph type="sldNum" sz="quarter" idx="12"/>
          </p:nvPr>
        </p:nvSpPr>
        <p:spPr/>
        <p:txBody>
          <a:bodyPr/>
          <a:lstStyle/>
          <a:p>
            <a:fld id="{B58577E0-E88C-4E2B-B8E6-A186907D11BC}" type="slidenum">
              <a:rPr lang="en-US" smtClean="0"/>
              <a:t>13</a:t>
            </a:fld>
            <a:endParaRPr lang="en-US"/>
          </a:p>
        </p:txBody>
      </p:sp>
      <p:pic>
        <p:nvPicPr>
          <p:cNvPr id="4" name="Picture 3">
            <a:extLst>
              <a:ext uri="{FF2B5EF4-FFF2-40B4-BE49-F238E27FC236}">
                <a16:creationId xmlns:a16="http://schemas.microsoft.com/office/drawing/2014/main" id="{84AD8D87-80E4-495A-A3D3-2CE1A91A874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14525" y="1493039"/>
            <a:ext cx="4181475" cy="3136106"/>
          </a:xfrm>
          <a:prstGeom prst="rect">
            <a:avLst/>
          </a:prstGeom>
        </p:spPr>
      </p:pic>
      <p:pic>
        <p:nvPicPr>
          <p:cNvPr id="6" name="Picture 5">
            <a:extLst>
              <a:ext uri="{FF2B5EF4-FFF2-40B4-BE49-F238E27FC236}">
                <a16:creationId xmlns:a16="http://schemas.microsoft.com/office/drawing/2014/main" id="{C855A295-1CDA-40C0-B4F4-D5274CFC757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324600" y="1493039"/>
            <a:ext cx="4181475" cy="3136106"/>
          </a:xfrm>
          <a:prstGeom prst="rect">
            <a:avLst/>
          </a:prstGeom>
        </p:spPr>
      </p:pic>
      <p:sp>
        <p:nvSpPr>
          <p:cNvPr id="7" name="TextBox 6">
            <a:extLst>
              <a:ext uri="{FF2B5EF4-FFF2-40B4-BE49-F238E27FC236}">
                <a16:creationId xmlns:a16="http://schemas.microsoft.com/office/drawing/2014/main" id="{6865A5CD-7350-4FDA-85D2-941F45ACBD5A}"/>
              </a:ext>
            </a:extLst>
          </p:cNvPr>
          <p:cNvSpPr txBox="1"/>
          <p:nvPr/>
        </p:nvSpPr>
        <p:spPr>
          <a:xfrm>
            <a:off x="2369127" y="318654"/>
            <a:ext cx="7107382" cy="646331"/>
          </a:xfrm>
          <a:prstGeom prst="rect">
            <a:avLst/>
          </a:prstGeom>
          <a:noFill/>
        </p:spPr>
        <p:txBody>
          <a:bodyPr wrap="square" rtlCol="0">
            <a:spAutoFit/>
          </a:bodyPr>
          <a:lstStyle/>
          <a:p>
            <a:pPr algn="ctr"/>
            <a:r>
              <a:rPr lang="en-US" sz="3600" dirty="0"/>
              <a:t>Friction Points on a Cart</a:t>
            </a:r>
          </a:p>
        </p:txBody>
      </p:sp>
      <p:sp>
        <p:nvSpPr>
          <p:cNvPr id="8" name="Oval 7">
            <a:extLst>
              <a:ext uri="{FF2B5EF4-FFF2-40B4-BE49-F238E27FC236}">
                <a16:creationId xmlns:a16="http://schemas.microsoft.com/office/drawing/2014/main" id="{5F2934E7-A060-4000-BFF1-FBF9006C3D71}"/>
              </a:ext>
            </a:extLst>
          </p:cNvPr>
          <p:cNvSpPr/>
          <p:nvPr/>
        </p:nvSpPr>
        <p:spPr>
          <a:xfrm>
            <a:off x="2633662" y="3378986"/>
            <a:ext cx="2743200" cy="77153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141D5F66-5B60-4FB0-9945-8ADC1197AAA3}"/>
              </a:ext>
            </a:extLst>
          </p:cNvPr>
          <p:cNvSpPr/>
          <p:nvPr/>
        </p:nvSpPr>
        <p:spPr>
          <a:xfrm>
            <a:off x="7581901" y="2750338"/>
            <a:ext cx="1333500" cy="1014413"/>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578C4C73-B938-4BDF-95D7-57C80188ABD7}"/>
              </a:ext>
            </a:extLst>
          </p:cNvPr>
          <p:cNvSpPr txBox="1"/>
          <p:nvPr/>
        </p:nvSpPr>
        <p:spPr>
          <a:xfrm>
            <a:off x="1886814" y="4836134"/>
            <a:ext cx="4181475" cy="1200329"/>
          </a:xfrm>
          <a:prstGeom prst="rect">
            <a:avLst/>
          </a:prstGeom>
          <a:noFill/>
        </p:spPr>
        <p:txBody>
          <a:bodyPr wrap="square" rtlCol="0">
            <a:spAutoFit/>
          </a:bodyPr>
          <a:lstStyle/>
          <a:p>
            <a:pPr algn="ctr"/>
            <a:r>
              <a:rPr lang="en-US" dirty="0"/>
              <a:t>There is friction between the wheel and the riding surface.  As the wheel and surface get harder and smoother the friction goes down.</a:t>
            </a:r>
          </a:p>
        </p:txBody>
      </p:sp>
      <p:sp>
        <p:nvSpPr>
          <p:cNvPr id="11" name="TextBox 10">
            <a:extLst>
              <a:ext uri="{FF2B5EF4-FFF2-40B4-BE49-F238E27FC236}">
                <a16:creationId xmlns:a16="http://schemas.microsoft.com/office/drawing/2014/main" id="{40D23FC5-0752-46B3-AA2D-1AD8758AC324}"/>
              </a:ext>
            </a:extLst>
          </p:cNvPr>
          <p:cNvSpPr txBox="1"/>
          <p:nvPr/>
        </p:nvSpPr>
        <p:spPr>
          <a:xfrm>
            <a:off x="6565106" y="4836133"/>
            <a:ext cx="3700462" cy="1200329"/>
          </a:xfrm>
          <a:prstGeom prst="rect">
            <a:avLst/>
          </a:prstGeom>
          <a:noFill/>
        </p:spPr>
        <p:txBody>
          <a:bodyPr wrap="square" rtlCol="0">
            <a:spAutoFit/>
          </a:bodyPr>
          <a:lstStyle/>
          <a:p>
            <a:pPr algn="ctr"/>
            <a:r>
              <a:rPr lang="en-US" dirty="0"/>
              <a:t>There is friction where the wheel axle interacts with the cart frame.  Again, the harder and smoother the materials the lower the friction. </a:t>
            </a:r>
          </a:p>
        </p:txBody>
      </p:sp>
    </p:spTree>
    <p:extLst>
      <p:ext uri="{BB962C8B-B14F-4D97-AF65-F5344CB8AC3E}">
        <p14:creationId xmlns:p14="http://schemas.microsoft.com/office/powerpoint/2010/main" val="12482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4E074C8-22C5-4AD5-982E-DEE239071A1A}"/>
              </a:ext>
            </a:extLst>
          </p:cNvPr>
          <p:cNvSpPr>
            <a:spLocks noGrp="1"/>
          </p:cNvSpPr>
          <p:nvPr>
            <p:ph type="sldNum" sz="quarter" idx="12"/>
          </p:nvPr>
        </p:nvSpPr>
        <p:spPr/>
        <p:txBody>
          <a:bodyPr/>
          <a:lstStyle/>
          <a:p>
            <a:fld id="{B58577E0-E88C-4E2B-B8E6-A186907D11BC}" type="slidenum">
              <a:rPr lang="en-US" smtClean="0"/>
              <a:t>14</a:t>
            </a:fld>
            <a:endParaRPr lang="en-US"/>
          </a:p>
        </p:txBody>
      </p:sp>
      <p:sp>
        <p:nvSpPr>
          <p:cNvPr id="3" name="TextBox 2">
            <a:extLst>
              <a:ext uri="{FF2B5EF4-FFF2-40B4-BE49-F238E27FC236}">
                <a16:creationId xmlns:a16="http://schemas.microsoft.com/office/drawing/2014/main" id="{A098B06D-7184-4E9F-9AAD-33620AB753C4}"/>
              </a:ext>
            </a:extLst>
          </p:cNvPr>
          <p:cNvSpPr txBox="1"/>
          <p:nvPr/>
        </p:nvSpPr>
        <p:spPr>
          <a:xfrm>
            <a:off x="1860884" y="318654"/>
            <a:ext cx="8470231" cy="646331"/>
          </a:xfrm>
          <a:prstGeom prst="rect">
            <a:avLst/>
          </a:prstGeom>
          <a:noFill/>
        </p:spPr>
        <p:txBody>
          <a:bodyPr wrap="square" rtlCol="0">
            <a:spAutoFit/>
          </a:bodyPr>
          <a:lstStyle/>
          <a:p>
            <a:pPr algn="ctr"/>
            <a:r>
              <a:rPr lang="en-US" sz="3600" dirty="0"/>
              <a:t>Static and Dynamic Friction – Rolling Object</a:t>
            </a:r>
          </a:p>
        </p:txBody>
      </p:sp>
      <p:sp>
        <p:nvSpPr>
          <p:cNvPr id="4" name="TextBox 3">
            <a:extLst>
              <a:ext uri="{FF2B5EF4-FFF2-40B4-BE49-F238E27FC236}">
                <a16:creationId xmlns:a16="http://schemas.microsoft.com/office/drawing/2014/main" id="{BC40891D-0BA9-434B-97E6-7DFD0FBEA024}"/>
              </a:ext>
            </a:extLst>
          </p:cNvPr>
          <p:cNvSpPr txBox="1"/>
          <p:nvPr/>
        </p:nvSpPr>
        <p:spPr>
          <a:xfrm>
            <a:off x="871538" y="1359908"/>
            <a:ext cx="10725150" cy="1200329"/>
          </a:xfrm>
          <a:prstGeom prst="rect">
            <a:avLst/>
          </a:prstGeom>
          <a:noFill/>
        </p:spPr>
        <p:txBody>
          <a:bodyPr wrap="square" rtlCol="0">
            <a:spAutoFit/>
          </a:bodyPr>
          <a:lstStyle/>
          <a:p>
            <a:r>
              <a:rPr lang="en-US" sz="2400" dirty="0"/>
              <a:t>Static and dynamic friction both exist for rolling objects.  The equations governing both are generally the same except the coefficients of friction are different (usually much smaller than those for sliding objects).  The equations are as follows : </a:t>
            </a:r>
          </a:p>
        </p:txBody>
      </p:sp>
      <p:sp>
        <p:nvSpPr>
          <p:cNvPr id="5" name="TextBox 4">
            <a:extLst>
              <a:ext uri="{FF2B5EF4-FFF2-40B4-BE49-F238E27FC236}">
                <a16:creationId xmlns:a16="http://schemas.microsoft.com/office/drawing/2014/main" id="{17C821A5-A04A-479D-9BB0-FCEA2536CC6E}"/>
              </a:ext>
            </a:extLst>
          </p:cNvPr>
          <p:cNvSpPr txBox="1"/>
          <p:nvPr/>
        </p:nvSpPr>
        <p:spPr>
          <a:xfrm>
            <a:off x="1417926" y="3121418"/>
            <a:ext cx="5297199" cy="1384995"/>
          </a:xfrm>
          <a:prstGeom prst="rect">
            <a:avLst/>
          </a:prstGeom>
          <a:noFill/>
        </p:spPr>
        <p:txBody>
          <a:bodyPr wrap="square" rtlCol="0">
            <a:spAutoFit/>
          </a:bodyPr>
          <a:lstStyle/>
          <a:p>
            <a:r>
              <a:rPr lang="en-US" sz="2800" b="1" dirty="0"/>
              <a:t>Friction</a:t>
            </a:r>
            <a:r>
              <a:rPr lang="en-US" sz="2800" b="1" baseline="-25000" dirty="0"/>
              <a:t>Static</a:t>
            </a:r>
            <a:r>
              <a:rPr lang="en-US" sz="2800" b="1" dirty="0"/>
              <a:t>       =   </a:t>
            </a:r>
            <a:r>
              <a:rPr lang="el-GR" sz="2800" b="1" dirty="0"/>
              <a:t>μ</a:t>
            </a:r>
            <a:r>
              <a:rPr lang="en-US" sz="2800" b="1" baseline="-25000" dirty="0"/>
              <a:t>Static</a:t>
            </a:r>
            <a:r>
              <a:rPr lang="en-US" sz="2800" b="1" dirty="0"/>
              <a:t>    *   N</a:t>
            </a:r>
          </a:p>
          <a:p>
            <a:endParaRPr lang="en-US" sz="2800" b="1" dirty="0"/>
          </a:p>
          <a:p>
            <a:r>
              <a:rPr lang="en-US" sz="2800" b="1" dirty="0"/>
              <a:t>Friction</a:t>
            </a:r>
            <a:r>
              <a:rPr lang="en-US" sz="2800" b="1" baseline="-25000" dirty="0"/>
              <a:t>Dynamic</a:t>
            </a:r>
            <a:r>
              <a:rPr lang="en-US" sz="2800" b="1" dirty="0"/>
              <a:t>   =   </a:t>
            </a:r>
            <a:r>
              <a:rPr lang="el-GR" sz="2800" b="1" dirty="0"/>
              <a:t>μ</a:t>
            </a:r>
            <a:r>
              <a:rPr lang="en-US" sz="2800" b="1" baseline="-25000" dirty="0"/>
              <a:t>Static</a:t>
            </a:r>
            <a:r>
              <a:rPr lang="en-US" sz="2800" b="1" dirty="0"/>
              <a:t>    *   N</a:t>
            </a:r>
          </a:p>
        </p:txBody>
      </p:sp>
      <p:sp>
        <p:nvSpPr>
          <p:cNvPr id="17" name="TextBox 16">
            <a:extLst>
              <a:ext uri="{FF2B5EF4-FFF2-40B4-BE49-F238E27FC236}">
                <a16:creationId xmlns:a16="http://schemas.microsoft.com/office/drawing/2014/main" id="{2BCF3821-7913-443E-A042-A6FA720413D3}"/>
              </a:ext>
            </a:extLst>
          </p:cNvPr>
          <p:cNvSpPr txBox="1"/>
          <p:nvPr/>
        </p:nvSpPr>
        <p:spPr>
          <a:xfrm>
            <a:off x="6546397" y="5025435"/>
            <a:ext cx="5613734" cy="1200329"/>
          </a:xfrm>
          <a:prstGeom prst="rect">
            <a:avLst/>
          </a:prstGeom>
          <a:noFill/>
        </p:spPr>
        <p:txBody>
          <a:bodyPr wrap="square" rtlCol="0">
            <a:spAutoFit/>
          </a:bodyPr>
          <a:lstStyle/>
          <a:p>
            <a:r>
              <a:rPr lang="en-US" dirty="0"/>
              <a:t>“N” is the normal force, which is the force exerted perpendicular to the traveling surface.  For a horizontal surface, the normal force is equal to the weight of the cart.</a:t>
            </a:r>
          </a:p>
        </p:txBody>
      </p:sp>
      <p:grpSp>
        <p:nvGrpSpPr>
          <p:cNvPr id="19" name="Group 18">
            <a:extLst>
              <a:ext uri="{FF2B5EF4-FFF2-40B4-BE49-F238E27FC236}">
                <a16:creationId xmlns:a16="http://schemas.microsoft.com/office/drawing/2014/main" id="{9A4F26BE-3841-40BD-B28C-D5A7979F976F}"/>
              </a:ext>
            </a:extLst>
          </p:cNvPr>
          <p:cNvGrpSpPr/>
          <p:nvPr/>
        </p:nvGrpSpPr>
        <p:grpSpPr>
          <a:xfrm>
            <a:off x="7448550" y="3349409"/>
            <a:ext cx="3305175" cy="1497435"/>
            <a:chOff x="7448550" y="3349409"/>
            <a:chExt cx="3305175" cy="1497435"/>
          </a:xfrm>
        </p:grpSpPr>
        <p:cxnSp>
          <p:nvCxnSpPr>
            <p:cNvPr id="7" name="Straight Connector 6">
              <a:extLst>
                <a:ext uri="{FF2B5EF4-FFF2-40B4-BE49-F238E27FC236}">
                  <a16:creationId xmlns:a16="http://schemas.microsoft.com/office/drawing/2014/main" id="{5A7216E3-DBC4-480C-BB54-FBAA73BEB1E8}"/>
                </a:ext>
              </a:extLst>
            </p:cNvPr>
            <p:cNvCxnSpPr/>
            <p:nvPr/>
          </p:nvCxnSpPr>
          <p:spPr>
            <a:xfrm>
              <a:off x="7448550" y="3943350"/>
              <a:ext cx="3305175"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7192F991-2B43-43E3-8B31-F1D55A30414F}"/>
                </a:ext>
              </a:extLst>
            </p:cNvPr>
            <p:cNvSpPr/>
            <p:nvPr/>
          </p:nvSpPr>
          <p:spPr>
            <a:xfrm>
              <a:off x="8267700" y="3349409"/>
              <a:ext cx="1714500" cy="3571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C35E2646-CA3D-4419-973B-D2DC5B2C141C}"/>
                </a:ext>
              </a:extLst>
            </p:cNvPr>
            <p:cNvGrpSpPr/>
            <p:nvPr/>
          </p:nvGrpSpPr>
          <p:grpSpPr>
            <a:xfrm>
              <a:off x="8382000" y="3441090"/>
              <a:ext cx="457200" cy="471481"/>
              <a:chOff x="8382000" y="3441090"/>
              <a:chExt cx="457200" cy="471481"/>
            </a:xfrm>
          </p:grpSpPr>
          <p:sp>
            <p:nvSpPr>
              <p:cNvPr id="9" name="Oval 8">
                <a:extLst>
                  <a:ext uri="{FF2B5EF4-FFF2-40B4-BE49-F238E27FC236}">
                    <a16:creationId xmlns:a16="http://schemas.microsoft.com/office/drawing/2014/main" id="{C89A9EE1-ED23-4123-BA11-4D026E495A84}"/>
                  </a:ext>
                </a:extLst>
              </p:cNvPr>
              <p:cNvSpPr/>
              <p:nvPr/>
            </p:nvSpPr>
            <p:spPr>
              <a:xfrm>
                <a:off x="8382000" y="3441090"/>
                <a:ext cx="457200" cy="47148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F89979B-84C3-486B-AD48-BC5A49BB610A}"/>
                  </a:ext>
                </a:extLst>
              </p:cNvPr>
              <p:cNvSpPr/>
              <p:nvPr/>
            </p:nvSpPr>
            <p:spPr>
              <a:xfrm>
                <a:off x="8586144" y="3657598"/>
                <a:ext cx="45719" cy="4899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E5D82E6F-0910-4B4E-9A4D-5172D6F10C88}"/>
                </a:ext>
              </a:extLst>
            </p:cNvPr>
            <p:cNvGrpSpPr/>
            <p:nvPr/>
          </p:nvGrpSpPr>
          <p:grpSpPr>
            <a:xfrm>
              <a:off x="9353264" y="3443362"/>
              <a:ext cx="457200" cy="471481"/>
              <a:chOff x="8382000" y="3441090"/>
              <a:chExt cx="457200" cy="471481"/>
            </a:xfrm>
          </p:grpSpPr>
          <p:sp>
            <p:nvSpPr>
              <p:cNvPr id="13" name="Oval 12">
                <a:extLst>
                  <a:ext uri="{FF2B5EF4-FFF2-40B4-BE49-F238E27FC236}">
                    <a16:creationId xmlns:a16="http://schemas.microsoft.com/office/drawing/2014/main" id="{50256C92-2A4D-4B07-BBFF-8A90B2DD65F0}"/>
                  </a:ext>
                </a:extLst>
              </p:cNvPr>
              <p:cNvSpPr/>
              <p:nvPr/>
            </p:nvSpPr>
            <p:spPr>
              <a:xfrm>
                <a:off x="8382000" y="3441090"/>
                <a:ext cx="457200" cy="47148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549C1DA-3194-4150-9B5B-7EA4237E1B89}"/>
                  </a:ext>
                </a:extLst>
              </p:cNvPr>
              <p:cNvSpPr/>
              <p:nvPr/>
            </p:nvSpPr>
            <p:spPr>
              <a:xfrm>
                <a:off x="8586144" y="3657598"/>
                <a:ext cx="45719" cy="4899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6" name="Straight Arrow Connector 15">
              <a:extLst>
                <a:ext uri="{FF2B5EF4-FFF2-40B4-BE49-F238E27FC236}">
                  <a16:creationId xmlns:a16="http://schemas.microsoft.com/office/drawing/2014/main" id="{8DE809A1-C275-4D67-894E-C0DC73CBA215}"/>
                </a:ext>
              </a:extLst>
            </p:cNvPr>
            <p:cNvCxnSpPr>
              <a:cxnSpLocks/>
            </p:cNvCxnSpPr>
            <p:nvPr/>
          </p:nvCxnSpPr>
          <p:spPr>
            <a:xfrm flipH="1">
              <a:off x="9095874" y="3528000"/>
              <a:ext cx="29076" cy="1318844"/>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93A1F775-DA9C-445C-99CE-01562D2070D1}"/>
                </a:ext>
              </a:extLst>
            </p:cNvPr>
            <p:cNvSpPr txBox="1"/>
            <p:nvPr/>
          </p:nvSpPr>
          <p:spPr>
            <a:xfrm>
              <a:off x="9557408" y="4187422"/>
              <a:ext cx="424792" cy="584775"/>
            </a:xfrm>
            <a:prstGeom prst="rect">
              <a:avLst/>
            </a:prstGeom>
            <a:noFill/>
          </p:spPr>
          <p:txBody>
            <a:bodyPr wrap="square" rtlCol="0">
              <a:spAutoFit/>
            </a:bodyPr>
            <a:lstStyle/>
            <a:p>
              <a:r>
                <a:rPr lang="en-US" sz="3200" b="1" dirty="0"/>
                <a:t>N</a:t>
              </a:r>
            </a:p>
          </p:txBody>
        </p:sp>
      </p:grpSp>
    </p:spTree>
    <p:extLst>
      <p:ext uri="{BB962C8B-B14F-4D97-AF65-F5344CB8AC3E}">
        <p14:creationId xmlns:p14="http://schemas.microsoft.com/office/powerpoint/2010/main" val="2721808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A197EA4-2F06-467A-AE15-54D3F31335E7}"/>
              </a:ext>
            </a:extLst>
          </p:cNvPr>
          <p:cNvSpPr>
            <a:spLocks noGrp="1"/>
          </p:cNvSpPr>
          <p:nvPr>
            <p:ph type="sldNum" sz="quarter" idx="12"/>
          </p:nvPr>
        </p:nvSpPr>
        <p:spPr/>
        <p:txBody>
          <a:bodyPr/>
          <a:lstStyle/>
          <a:p>
            <a:fld id="{B58577E0-E88C-4E2B-B8E6-A186907D11BC}" type="slidenum">
              <a:rPr lang="en-US" smtClean="0"/>
              <a:t>15</a:t>
            </a:fld>
            <a:endParaRPr lang="en-US"/>
          </a:p>
        </p:txBody>
      </p:sp>
      <p:sp>
        <p:nvSpPr>
          <p:cNvPr id="5" name="TextBox 4">
            <a:extLst>
              <a:ext uri="{FF2B5EF4-FFF2-40B4-BE49-F238E27FC236}">
                <a16:creationId xmlns:a16="http://schemas.microsoft.com/office/drawing/2014/main" id="{D10A44C8-8CD0-45DA-A6FF-BAAD253BF9DA}"/>
              </a:ext>
            </a:extLst>
          </p:cNvPr>
          <p:cNvSpPr txBox="1"/>
          <p:nvPr/>
        </p:nvSpPr>
        <p:spPr>
          <a:xfrm>
            <a:off x="1860884" y="318654"/>
            <a:ext cx="8470231" cy="646331"/>
          </a:xfrm>
          <a:prstGeom prst="rect">
            <a:avLst/>
          </a:prstGeom>
          <a:noFill/>
        </p:spPr>
        <p:txBody>
          <a:bodyPr wrap="square" rtlCol="0">
            <a:spAutoFit/>
          </a:bodyPr>
          <a:lstStyle/>
          <a:p>
            <a:pPr algn="ctr"/>
            <a:r>
              <a:rPr lang="en-US" sz="3600" dirty="0"/>
              <a:t>The Normal Force</a:t>
            </a:r>
          </a:p>
        </p:txBody>
      </p:sp>
      <p:sp>
        <p:nvSpPr>
          <p:cNvPr id="33" name="TextBox 32">
            <a:extLst>
              <a:ext uri="{FF2B5EF4-FFF2-40B4-BE49-F238E27FC236}">
                <a16:creationId xmlns:a16="http://schemas.microsoft.com/office/drawing/2014/main" id="{B1C00062-8656-40F8-B128-2703E0C3309F}"/>
              </a:ext>
            </a:extLst>
          </p:cNvPr>
          <p:cNvSpPr txBox="1"/>
          <p:nvPr/>
        </p:nvSpPr>
        <p:spPr>
          <a:xfrm>
            <a:off x="907615" y="1398119"/>
            <a:ext cx="3540233" cy="3416320"/>
          </a:xfrm>
          <a:prstGeom prst="rect">
            <a:avLst/>
          </a:prstGeom>
          <a:noFill/>
        </p:spPr>
        <p:txBody>
          <a:bodyPr wrap="square" rtlCol="0">
            <a:spAutoFit/>
          </a:bodyPr>
          <a:lstStyle/>
          <a:p>
            <a:r>
              <a:rPr lang="en-US" sz="2400" dirty="0"/>
              <a:t>The normal force decreases as the traveling surface is inclined.  In the extreme case when the angle is 90 </a:t>
            </a:r>
            <a:r>
              <a:rPr lang="en-US" sz="2400" dirty="0" err="1"/>
              <a:t>deg</a:t>
            </a:r>
            <a:r>
              <a:rPr lang="en-US" sz="2400" dirty="0"/>
              <a:t>, the normal force is zero and there will be no frictional force.  In this case, the object would be in “free fall”.</a:t>
            </a:r>
          </a:p>
        </p:txBody>
      </p:sp>
      <p:grpSp>
        <p:nvGrpSpPr>
          <p:cNvPr id="3" name="Group 2">
            <a:extLst>
              <a:ext uri="{FF2B5EF4-FFF2-40B4-BE49-F238E27FC236}">
                <a16:creationId xmlns:a16="http://schemas.microsoft.com/office/drawing/2014/main" id="{B5934010-6BD8-4B39-8978-E7FFFDCA0B72}"/>
              </a:ext>
            </a:extLst>
          </p:cNvPr>
          <p:cNvGrpSpPr/>
          <p:nvPr/>
        </p:nvGrpSpPr>
        <p:grpSpPr>
          <a:xfrm>
            <a:off x="2983832" y="2566048"/>
            <a:ext cx="8847778" cy="3241190"/>
            <a:chOff x="2983832" y="2566048"/>
            <a:chExt cx="8847778" cy="3241190"/>
          </a:xfrm>
        </p:grpSpPr>
        <p:grpSp>
          <p:nvGrpSpPr>
            <p:cNvPr id="34" name="Group 33">
              <a:extLst>
                <a:ext uri="{FF2B5EF4-FFF2-40B4-BE49-F238E27FC236}">
                  <a16:creationId xmlns:a16="http://schemas.microsoft.com/office/drawing/2014/main" id="{9C30B3B5-D1CC-405C-A4CF-8919811A1052}"/>
                </a:ext>
              </a:extLst>
            </p:cNvPr>
            <p:cNvGrpSpPr/>
            <p:nvPr/>
          </p:nvGrpSpPr>
          <p:grpSpPr>
            <a:xfrm>
              <a:off x="2983832" y="2566048"/>
              <a:ext cx="8847778" cy="3241190"/>
              <a:chOff x="2983832" y="2566048"/>
              <a:chExt cx="8847778" cy="3241190"/>
            </a:xfrm>
          </p:grpSpPr>
          <p:cxnSp>
            <p:nvCxnSpPr>
              <p:cNvPr id="4" name="Straight Connector 3">
                <a:extLst>
                  <a:ext uri="{FF2B5EF4-FFF2-40B4-BE49-F238E27FC236}">
                    <a16:creationId xmlns:a16="http://schemas.microsoft.com/office/drawing/2014/main" id="{0E71F4CE-990B-4921-9C92-176C4F1AC524}"/>
                  </a:ext>
                </a:extLst>
              </p:cNvPr>
              <p:cNvCxnSpPr>
                <a:cxnSpLocks/>
              </p:cNvCxnSpPr>
              <p:nvPr/>
            </p:nvCxnSpPr>
            <p:spPr>
              <a:xfrm>
                <a:off x="2983832" y="5807236"/>
                <a:ext cx="7331242" cy="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025EB82-A0D2-4B31-B76A-DE0FF32E4D3D}"/>
                  </a:ext>
                </a:extLst>
              </p:cNvPr>
              <p:cNvCxnSpPr>
                <a:cxnSpLocks/>
              </p:cNvCxnSpPr>
              <p:nvPr/>
            </p:nvCxnSpPr>
            <p:spPr>
              <a:xfrm flipV="1">
                <a:off x="2983832" y="2952451"/>
                <a:ext cx="6926179" cy="2854787"/>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sp>
            <p:nvSpPr>
              <p:cNvPr id="13" name="Rectangle: Rounded Corners 12">
                <a:extLst>
                  <a:ext uri="{FF2B5EF4-FFF2-40B4-BE49-F238E27FC236}">
                    <a16:creationId xmlns:a16="http://schemas.microsoft.com/office/drawing/2014/main" id="{FC4E71DA-B470-4D66-8597-901D75CDB500}"/>
                  </a:ext>
                </a:extLst>
              </p:cNvPr>
              <p:cNvSpPr/>
              <p:nvPr/>
            </p:nvSpPr>
            <p:spPr>
              <a:xfrm rot="20275389">
                <a:off x="5187617" y="2566048"/>
                <a:ext cx="2923675" cy="15968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08AB9366-97E1-4906-9B1E-83EC033B423B}"/>
                  </a:ext>
                </a:extLst>
              </p:cNvPr>
              <p:cNvCxnSpPr>
                <a:cxnSpLocks/>
              </p:cNvCxnSpPr>
              <p:nvPr/>
            </p:nvCxnSpPr>
            <p:spPr>
              <a:xfrm>
                <a:off x="6841960" y="3680453"/>
                <a:ext cx="0" cy="1693649"/>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37EF3B4-739D-42D9-B3E7-F289175E3888}"/>
                  </a:ext>
                </a:extLst>
              </p:cNvPr>
              <p:cNvSpPr txBox="1"/>
              <p:nvPr/>
            </p:nvSpPr>
            <p:spPr>
              <a:xfrm>
                <a:off x="4227929" y="5262460"/>
                <a:ext cx="684967" cy="523220"/>
              </a:xfrm>
              <a:prstGeom prst="rect">
                <a:avLst/>
              </a:prstGeom>
              <a:noFill/>
            </p:spPr>
            <p:txBody>
              <a:bodyPr wrap="square" rtlCol="0">
                <a:spAutoFit/>
              </a:bodyPr>
              <a:lstStyle/>
              <a:p>
                <a:r>
                  <a:rPr lang="el-GR" sz="2800" dirty="0"/>
                  <a:t>ϴ</a:t>
                </a:r>
                <a:endParaRPr lang="en-US" sz="2800" dirty="0"/>
              </a:p>
            </p:txBody>
          </p:sp>
          <p:cxnSp>
            <p:nvCxnSpPr>
              <p:cNvPr id="22" name="Straight Arrow Connector 21">
                <a:extLst>
                  <a:ext uri="{FF2B5EF4-FFF2-40B4-BE49-F238E27FC236}">
                    <a16:creationId xmlns:a16="http://schemas.microsoft.com/office/drawing/2014/main" id="{22FBC1CD-1450-4BC4-8CFF-455B293E416E}"/>
                  </a:ext>
                </a:extLst>
              </p:cNvPr>
              <p:cNvCxnSpPr>
                <a:cxnSpLocks/>
              </p:cNvCxnSpPr>
              <p:nvPr/>
            </p:nvCxnSpPr>
            <p:spPr>
              <a:xfrm flipH="1">
                <a:off x="6809877" y="5135008"/>
                <a:ext cx="668411" cy="233581"/>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98B0BE5-5988-4CF8-A496-D9341E41257A}"/>
                  </a:ext>
                </a:extLst>
              </p:cNvPr>
              <p:cNvCxnSpPr>
                <a:cxnSpLocks/>
              </p:cNvCxnSpPr>
              <p:nvPr/>
            </p:nvCxnSpPr>
            <p:spPr>
              <a:xfrm>
                <a:off x="6849815" y="3626217"/>
                <a:ext cx="658229" cy="155566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29327CFD-A634-4793-AA2B-64BDA8CC8AC1}"/>
                  </a:ext>
                </a:extLst>
              </p:cNvPr>
              <p:cNvSpPr txBox="1"/>
              <p:nvPr/>
            </p:nvSpPr>
            <p:spPr>
              <a:xfrm>
                <a:off x="6809363" y="4176442"/>
                <a:ext cx="684967" cy="523220"/>
              </a:xfrm>
              <a:prstGeom prst="rect">
                <a:avLst/>
              </a:prstGeom>
              <a:noFill/>
            </p:spPr>
            <p:txBody>
              <a:bodyPr wrap="square" rtlCol="0">
                <a:spAutoFit/>
              </a:bodyPr>
              <a:lstStyle/>
              <a:p>
                <a:r>
                  <a:rPr lang="el-GR" sz="2800" dirty="0"/>
                  <a:t>ϴ</a:t>
                </a:r>
                <a:endParaRPr lang="en-US" sz="2800" dirty="0"/>
              </a:p>
            </p:txBody>
          </p:sp>
          <p:sp>
            <p:nvSpPr>
              <p:cNvPr id="30" name="TextBox 29">
                <a:extLst>
                  <a:ext uri="{FF2B5EF4-FFF2-40B4-BE49-F238E27FC236}">
                    <a16:creationId xmlns:a16="http://schemas.microsoft.com/office/drawing/2014/main" id="{64575871-8444-4DBB-B4FB-4D8C8C36D04F}"/>
                  </a:ext>
                </a:extLst>
              </p:cNvPr>
              <p:cNvSpPr txBox="1"/>
              <p:nvPr/>
            </p:nvSpPr>
            <p:spPr>
              <a:xfrm>
                <a:off x="5813496" y="4830164"/>
                <a:ext cx="986593" cy="646331"/>
              </a:xfrm>
              <a:prstGeom prst="rect">
                <a:avLst/>
              </a:prstGeom>
              <a:noFill/>
            </p:spPr>
            <p:txBody>
              <a:bodyPr wrap="square" rtlCol="0">
                <a:spAutoFit/>
              </a:bodyPr>
              <a:lstStyle/>
              <a:p>
                <a:r>
                  <a:rPr lang="en-US" sz="3600" dirty="0" err="1"/>
                  <a:t>Wt</a:t>
                </a:r>
                <a:endParaRPr lang="en-US" sz="3600" dirty="0"/>
              </a:p>
            </p:txBody>
          </p:sp>
          <p:sp>
            <p:nvSpPr>
              <p:cNvPr id="31" name="TextBox 30">
                <a:extLst>
                  <a:ext uri="{FF2B5EF4-FFF2-40B4-BE49-F238E27FC236}">
                    <a16:creationId xmlns:a16="http://schemas.microsoft.com/office/drawing/2014/main" id="{E1679368-EEC4-4347-AA2F-14C706C7D024}"/>
                  </a:ext>
                </a:extLst>
              </p:cNvPr>
              <p:cNvSpPr txBox="1"/>
              <p:nvPr/>
            </p:nvSpPr>
            <p:spPr>
              <a:xfrm>
                <a:off x="8871285" y="4128316"/>
                <a:ext cx="2743200" cy="764521"/>
              </a:xfrm>
              <a:prstGeom prst="rect">
                <a:avLst/>
              </a:prstGeom>
              <a:noFill/>
            </p:spPr>
            <p:txBody>
              <a:bodyPr wrap="square" rtlCol="0">
                <a:spAutoFit/>
              </a:bodyPr>
              <a:lstStyle/>
              <a:p>
                <a:endParaRPr lang="en-US" dirty="0"/>
              </a:p>
            </p:txBody>
          </p:sp>
          <p:sp>
            <p:nvSpPr>
              <p:cNvPr id="32" name="TextBox 31">
                <a:extLst>
                  <a:ext uri="{FF2B5EF4-FFF2-40B4-BE49-F238E27FC236}">
                    <a16:creationId xmlns:a16="http://schemas.microsoft.com/office/drawing/2014/main" id="{1CCDB278-080D-4A82-9759-7899F640B79D}"/>
                  </a:ext>
                </a:extLst>
              </p:cNvPr>
              <p:cNvSpPr txBox="1"/>
              <p:nvPr/>
            </p:nvSpPr>
            <p:spPr>
              <a:xfrm>
                <a:off x="7580452" y="4143747"/>
                <a:ext cx="4251158" cy="584775"/>
              </a:xfrm>
              <a:prstGeom prst="rect">
                <a:avLst/>
              </a:prstGeom>
              <a:noFill/>
            </p:spPr>
            <p:txBody>
              <a:bodyPr wrap="square" rtlCol="0">
                <a:spAutoFit/>
              </a:bodyPr>
              <a:lstStyle/>
              <a:p>
                <a:r>
                  <a:rPr lang="en-US" sz="3200" dirty="0">
                    <a:solidFill>
                      <a:srgbClr val="FF0000"/>
                    </a:solidFill>
                  </a:rPr>
                  <a:t>Force</a:t>
                </a:r>
                <a:r>
                  <a:rPr lang="en-US" sz="3200" baseline="-25000" dirty="0">
                    <a:solidFill>
                      <a:srgbClr val="FF0000"/>
                    </a:solidFill>
                  </a:rPr>
                  <a:t>N</a:t>
                </a:r>
                <a:r>
                  <a:rPr lang="en-US" sz="3200" dirty="0">
                    <a:solidFill>
                      <a:srgbClr val="FF0000"/>
                    </a:solidFill>
                  </a:rPr>
                  <a:t>  =  </a:t>
                </a:r>
                <a:r>
                  <a:rPr lang="en-US" sz="3200" dirty="0" err="1">
                    <a:solidFill>
                      <a:srgbClr val="FF0000"/>
                    </a:solidFill>
                  </a:rPr>
                  <a:t>Wt</a:t>
                </a:r>
                <a:r>
                  <a:rPr lang="en-US" sz="3200" dirty="0">
                    <a:solidFill>
                      <a:srgbClr val="FF0000"/>
                    </a:solidFill>
                  </a:rPr>
                  <a:t>  *  Cos (</a:t>
                </a:r>
                <a:r>
                  <a:rPr lang="el-GR" sz="3200" dirty="0">
                    <a:solidFill>
                      <a:srgbClr val="FF0000"/>
                    </a:solidFill>
                  </a:rPr>
                  <a:t>ϴ</a:t>
                </a:r>
                <a:r>
                  <a:rPr lang="en-US" sz="3200" dirty="0">
                    <a:solidFill>
                      <a:srgbClr val="FF0000"/>
                    </a:solidFill>
                  </a:rPr>
                  <a:t>)</a:t>
                </a:r>
              </a:p>
            </p:txBody>
          </p:sp>
        </p:grpSp>
        <p:sp>
          <p:nvSpPr>
            <p:cNvPr id="17" name="TextBox 16">
              <a:extLst>
                <a:ext uri="{FF2B5EF4-FFF2-40B4-BE49-F238E27FC236}">
                  <a16:creationId xmlns:a16="http://schemas.microsoft.com/office/drawing/2014/main" id="{50A60A69-DD1A-4B7D-89F9-62840C9E4585}"/>
                </a:ext>
              </a:extLst>
            </p:cNvPr>
            <p:cNvSpPr txBox="1"/>
            <p:nvPr/>
          </p:nvSpPr>
          <p:spPr>
            <a:xfrm>
              <a:off x="7237574" y="5149799"/>
              <a:ext cx="4251158" cy="584775"/>
            </a:xfrm>
            <a:prstGeom prst="rect">
              <a:avLst/>
            </a:prstGeom>
            <a:noFill/>
          </p:spPr>
          <p:txBody>
            <a:bodyPr wrap="square" rtlCol="0">
              <a:spAutoFit/>
            </a:bodyPr>
            <a:lstStyle/>
            <a:p>
              <a:r>
                <a:rPr lang="en-US" sz="3200" dirty="0" err="1">
                  <a:solidFill>
                    <a:srgbClr val="00B050"/>
                  </a:solidFill>
                </a:rPr>
                <a:t>Force</a:t>
              </a:r>
              <a:r>
                <a:rPr lang="en-US" sz="3200" baseline="-25000" dirty="0" err="1">
                  <a:solidFill>
                    <a:srgbClr val="00B050"/>
                  </a:solidFill>
                </a:rPr>
                <a:t>T</a:t>
              </a:r>
              <a:r>
                <a:rPr lang="en-US" sz="3200" dirty="0">
                  <a:solidFill>
                    <a:srgbClr val="00B050"/>
                  </a:solidFill>
                </a:rPr>
                <a:t>  =  </a:t>
              </a:r>
              <a:r>
                <a:rPr lang="en-US" sz="3200" dirty="0" err="1">
                  <a:solidFill>
                    <a:srgbClr val="00B050"/>
                  </a:solidFill>
                </a:rPr>
                <a:t>Wt</a:t>
              </a:r>
              <a:r>
                <a:rPr lang="en-US" sz="3200" dirty="0">
                  <a:solidFill>
                    <a:srgbClr val="00B050"/>
                  </a:solidFill>
                </a:rPr>
                <a:t>  *  Sin (</a:t>
              </a:r>
              <a:r>
                <a:rPr lang="el-GR" sz="3200" dirty="0">
                  <a:solidFill>
                    <a:srgbClr val="00B050"/>
                  </a:solidFill>
                </a:rPr>
                <a:t>ϴ</a:t>
              </a:r>
              <a:r>
                <a:rPr lang="en-US" sz="3200" dirty="0">
                  <a:solidFill>
                    <a:srgbClr val="00B050"/>
                  </a:solidFill>
                </a:rPr>
                <a:t>)</a:t>
              </a:r>
            </a:p>
          </p:txBody>
        </p:sp>
      </p:grpSp>
    </p:spTree>
    <p:extLst>
      <p:ext uri="{BB962C8B-B14F-4D97-AF65-F5344CB8AC3E}">
        <p14:creationId xmlns:p14="http://schemas.microsoft.com/office/powerpoint/2010/main" val="350111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4E074C8-22C5-4AD5-982E-DEE239071A1A}"/>
              </a:ext>
            </a:extLst>
          </p:cNvPr>
          <p:cNvSpPr>
            <a:spLocks noGrp="1"/>
          </p:cNvSpPr>
          <p:nvPr>
            <p:ph type="sldNum" sz="quarter" idx="12"/>
          </p:nvPr>
        </p:nvSpPr>
        <p:spPr/>
        <p:txBody>
          <a:bodyPr/>
          <a:lstStyle/>
          <a:p>
            <a:fld id="{B58577E0-E88C-4E2B-B8E6-A186907D11BC}" type="slidenum">
              <a:rPr lang="en-US" smtClean="0"/>
              <a:t>16</a:t>
            </a:fld>
            <a:endParaRPr lang="en-US"/>
          </a:p>
        </p:txBody>
      </p:sp>
      <p:sp>
        <p:nvSpPr>
          <p:cNvPr id="3" name="TextBox 2">
            <a:extLst>
              <a:ext uri="{FF2B5EF4-FFF2-40B4-BE49-F238E27FC236}">
                <a16:creationId xmlns:a16="http://schemas.microsoft.com/office/drawing/2014/main" id="{A098B06D-7184-4E9F-9AAD-33620AB753C4}"/>
              </a:ext>
            </a:extLst>
          </p:cNvPr>
          <p:cNvSpPr txBox="1"/>
          <p:nvPr/>
        </p:nvSpPr>
        <p:spPr>
          <a:xfrm>
            <a:off x="1860884" y="318654"/>
            <a:ext cx="8470231" cy="646331"/>
          </a:xfrm>
          <a:prstGeom prst="rect">
            <a:avLst/>
          </a:prstGeom>
          <a:noFill/>
        </p:spPr>
        <p:txBody>
          <a:bodyPr wrap="square" rtlCol="0">
            <a:spAutoFit/>
          </a:bodyPr>
          <a:lstStyle/>
          <a:p>
            <a:pPr algn="ctr"/>
            <a:r>
              <a:rPr lang="en-US" sz="3600" dirty="0"/>
              <a:t>Determining the Coefficient of Friction</a:t>
            </a:r>
          </a:p>
        </p:txBody>
      </p:sp>
      <p:sp>
        <p:nvSpPr>
          <p:cNvPr id="4" name="TextBox 3">
            <a:extLst>
              <a:ext uri="{FF2B5EF4-FFF2-40B4-BE49-F238E27FC236}">
                <a16:creationId xmlns:a16="http://schemas.microsoft.com/office/drawing/2014/main" id="{BC40891D-0BA9-434B-97E6-7DFD0FBEA024}"/>
              </a:ext>
            </a:extLst>
          </p:cNvPr>
          <p:cNvSpPr txBox="1"/>
          <p:nvPr/>
        </p:nvSpPr>
        <p:spPr>
          <a:xfrm>
            <a:off x="957445" y="1315337"/>
            <a:ext cx="10725150" cy="830997"/>
          </a:xfrm>
          <a:prstGeom prst="rect">
            <a:avLst/>
          </a:prstGeom>
          <a:noFill/>
        </p:spPr>
        <p:txBody>
          <a:bodyPr wrap="square" rtlCol="0">
            <a:spAutoFit/>
          </a:bodyPr>
          <a:lstStyle/>
          <a:p>
            <a:r>
              <a:rPr lang="en-US" sz="2400" dirty="0"/>
              <a:t>A simple weight and pulley system can be used to determine the force needed to break the static friction or keep the cart rolling. </a:t>
            </a:r>
          </a:p>
        </p:txBody>
      </p:sp>
      <p:sp>
        <p:nvSpPr>
          <p:cNvPr id="5" name="TextBox 4">
            <a:extLst>
              <a:ext uri="{FF2B5EF4-FFF2-40B4-BE49-F238E27FC236}">
                <a16:creationId xmlns:a16="http://schemas.microsoft.com/office/drawing/2014/main" id="{17C821A5-A04A-479D-9BB0-FCEA2536CC6E}"/>
              </a:ext>
            </a:extLst>
          </p:cNvPr>
          <p:cNvSpPr txBox="1"/>
          <p:nvPr/>
        </p:nvSpPr>
        <p:spPr>
          <a:xfrm>
            <a:off x="4092227" y="4503842"/>
            <a:ext cx="3753369" cy="1384995"/>
          </a:xfrm>
          <a:prstGeom prst="rect">
            <a:avLst/>
          </a:prstGeom>
          <a:noFill/>
        </p:spPr>
        <p:txBody>
          <a:bodyPr wrap="square" rtlCol="0">
            <a:spAutoFit/>
          </a:bodyPr>
          <a:lstStyle/>
          <a:p>
            <a:r>
              <a:rPr lang="en-US" sz="2800" b="1" dirty="0"/>
              <a:t>		   N</a:t>
            </a:r>
          </a:p>
          <a:p>
            <a:r>
              <a:rPr lang="el-GR" sz="2800" b="1" dirty="0"/>
              <a:t>μ</a:t>
            </a:r>
            <a:r>
              <a:rPr lang="en-US" sz="2800" b="1" baseline="-25000" dirty="0"/>
              <a:t>Static</a:t>
            </a:r>
            <a:r>
              <a:rPr lang="en-US" sz="2800" b="1" dirty="0"/>
              <a:t>   =   --------------- </a:t>
            </a:r>
          </a:p>
          <a:p>
            <a:r>
              <a:rPr lang="en-US" sz="2800" b="1" dirty="0"/>
              <a:t>                   Friction</a:t>
            </a:r>
            <a:r>
              <a:rPr lang="en-US" sz="2800" b="1" baseline="-25000" dirty="0"/>
              <a:t>Static</a:t>
            </a:r>
            <a:endParaRPr lang="en-US" sz="2800" b="1" dirty="0"/>
          </a:p>
        </p:txBody>
      </p:sp>
      <p:sp>
        <p:nvSpPr>
          <p:cNvPr id="17" name="TextBox 16">
            <a:extLst>
              <a:ext uri="{FF2B5EF4-FFF2-40B4-BE49-F238E27FC236}">
                <a16:creationId xmlns:a16="http://schemas.microsoft.com/office/drawing/2014/main" id="{2BCF3821-7913-443E-A042-A6FA720413D3}"/>
              </a:ext>
            </a:extLst>
          </p:cNvPr>
          <p:cNvSpPr txBox="1"/>
          <p:nvPr/>
        </p:nvSpPr>
        <p:spPr>
          <a:xfrm>
            <a:off x="715200" y="2660335"/>
            <a:ext cx="3067228" cy="1938992"/>
          </a:xfrm>
          <a:prstGeom prst="rect">
            <a:avLst/>
          </a:prstGeom>
          <a:noFill/>
        </p:spPr>
        <p:txBody>
          <a:bodyPr wrap="square" rtlCol="0">
            <a:spAutoFit/>
          </a:bodyPr>
          <a:lstStyle/>
          <a:p>
            <a:r>
              <a:rPr lang="en-US" sz="2000" dirty="0"/>
              <a:t>Weights are added to the cup until the cart begins to move.  The force (weight) that causes the cart to finally move is the static friction. </a:t>
            </a:r>
          </a:p>
        </p:txBody>
      </p:sp>
      <p:grpSp>
        <p:nvGrpSpPr>
          <p:cNvPr id="15" name="Group 14">
            <a:extLst>
              <a:ext uri="{FF2B5EF4-FFF2-40B4-BE49-F238E27FC236}">
                <a16:creationId xmlns:a16="http://schemas.microsoft.com/office/drawing/2014/main" id="{BB1244D1-7F2E-4094-9A17-65F5C9647780}"/>
              </a:ext>
            </a:extLst>
          </p:cNvPr>
          <p:cNvGrpSpPr/>
          <p:nvPr/>
        </p:nvGrpSpPr>
        <p:grpSpPr>
          <a:xfrm>
            <a:off x="4092227" y="2728114"/>
            <a:ext cx="4395374" cy="1497435"/>
            <a:chOff x="4092227" y="2935939"/>
            <a:chExt cx="4395374" cy="1497435"/>
          </a:xfrm>
        </p:grpSpPr>
        <p:sp>
          <p:nvSpPr>
            <p:cNvPr id="27" name="Cylinder 26">
              <a:extLst>
                <a:ext uri="{FF2B5EF4-FFF2-40B4-BE49-F238E27FC236}">
                  <a16:creationId xmlns:a16="http://schemas.microsoft.com/office/drawing/2014/main" id="{D92AC745-931D-401C-9064-593F9BB9650B}"/>
                </a:ext>
              </a:extLst>
            </p:cNvPr>
            <p:cNvSpPr/>
            <p:nvPr/>
          </p:nvSpPr>
          <p:spPr>
            <a:xfrm>
              <a:off x="4092227" y="4010098"/>
              <a:ext cx="518280" cy="32544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5A7216E3-DBC4-480C-BB54-FBAA73BEB1E8}"/>
                </a:ext>
              </a:extLst>
            </p:cNvPr>
            <p:cNvCxnSpPr>
              <a:cxnSpLocks/>
            </p:cNvCxnSpPr>
            <p:nvPr/>
          </p:nvCxnSpPr>
          <p:spPr>
            <a:xfrm>
              <a:off x="4452455" y="3529880"/>
              <a:ext cx="4035146"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7192F991-2B43-43E3-8B31-F1D55A30414F}"/>
                </a:ext>
              </a:extLst>
            </p:cNvPr>
            <p:cNvSpPr/>
            <p:nvPr/>
          </p:nvSpPr>
          <p:spPr>
            <a:xfrm>
              <a:off x="6001576" y="2935939"/>
              <a:ext cx="1714500" cy="3571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C35E2646-CA3D-4419-973B-D2DC5B2C141C}"/>
                </a:ext>
              </a:extLst>
            </p:cNvPr>
            <p:cNvGrpSpPr/>
            <p:nvPr/>
          </p:nvGrpSpPr>
          <p:grpSpPr>
            <a:xfrm>
              <a:off x="6115876" y="3027620"/>
              <a:ext cx="457200" cy="471481"/>
              <a:chOff x="8382000" y="3441090"/>
              <a:chExt cx="457200" cy="471481"/>
            </a:xfrm>
          </p:grpSpPr>
          <p:sp>
            <p:nvSpPr>
              <p:cNvPr id="9" name="Oval 8">
                <a:extLst>
                  <a:ext uri="{FF2B5EF4-FFF2-40B4-BE49-F238E27FC236}">
                    <a16:creationId xmlns:a16="http://schemas.microsoft.com/office/drawing/2014/main" id="{C89A9EE1-ED23-4123-BA11-4D026E495A84}"/>
                  </a:ext>
                </a:extLst>
              </p:cNvPr>
              <p:cNvSpPr/>
              <p:nvPr/>
            </p:nvSpPr>
            <p:spPr>
              <a:xfrm>
                <a:off x="8382000" y="3441090"/>
                <a:ext cx="457200" cy="47148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F89979B-84C3-486B-AD48-BC5A49BB610A}"/>
                  </a:ext>
                </a:extLst>
              </p:cNvPr>
              <p:cNvSpPr/>
              <p:nvPr/>
            </p:nvSpPr>
            <p:spPr>
              <a:xfrm>
                <a:off x="8586144" y="3657598"/>
                <a:ext cx="45719" cy="4899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E5D82E6F-0910-4B4E-9A4D-5172D6F10C88}"/>
                </a:ext>
              </a:extLst>
            </p:cNvPr>
            <p:cNvGrpSpPr/>
            <p:nvPr/>
          </p:nvGrpSpPr>
          <p:grpSpPr>
            <a:xfrm>
              <a:off x="7087140" y="3029892"/>
              <a:ext cx="457200" cy="471481"/>
              <a:chOff x="8382000" y="3441090"/>
              <a:chExt cx="457200" cy="471481"/>
            </a:xfrm>
          </p:grpSpPr>
          <p:sp>
            <p:nvSpPr>
              <p:cNvPr id="13" name="Oval 12">
                <a:extLst>
                  <a:ext uri="{FF2B5EF4-FFF2-40B4-BE49-F238E27FC236}">
                    <a16:creationId xmlns:a16="http://schemas.microsoft.com/office/drawing/2014/main" id="{50256C92-2A4D-4B07-BBFF-8A90B2DD65F0}"/>
                  </a:ext>
                </a:extLst>
              </p:cNvPr>
              <p:cNvSpPr/>
              <p:nvPr/>
            </p:nvSpPr>
            <p:spPr>
              <a:xfrm>
                <a:off x="8382000" y="3441090"/>
                <a:ext cx="457200" cy="47148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549C1DA-3194-4150-9B5B-7EA4237E1B89}"/>
                  </a:ext>
                </a:extLst>
              </p:cNvPr>
              <p:cNvSpPr/>
              <p:nvPr/>
            </p:nvSpPr>
            <p:spPr>
              <a:xfrm>
                <a:off x="8586144" y="3657598"/>
                <a:ext cx="45719" cy="4899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6" name="Straight Arrow Connector 15">
              <a:extLst>
                <a:ext uri="{FF2B5EF4-FFF2-40B4-BE49-F238E27FC236}">
                  <a16:creationId xmlns:a16="http://schemas.microsoft.com/office/drawing/2014/main" id="{8DE809A1-C275-4D67-894E-C0DC73CBA215}"/>
                </a:ext>
              </a:extLst>
            </p:cNvPr>
            <p:cNvCxnSpPr>
              <a:cxnSpLocks/>
            </p:cNvCxnSpPr>
            <p:nvPr/>
          </p:nvCxnSpPr>
          <p:spPr>
            <a:xfrm flipH="1">
              <a:off x="6829750" y="3114530"/>
              <a:ext cx="29076" cy="1318844"/>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93A1F775-DA9C-445C-99CE-01562D2070D1}"/>
                </a:ext>
              </a:extLst>
            </p:cNvPr>
            <p:cNvSpPr txBox="1"/>
            <p:nvPr/>
          </p:nvSpPr>
          <p:spPr>
            <a:xfrm>
              <a:off x="7291284" y="3773952"/>
              <a:ext cx="424792" cy="584775"/>
            </a:xfrm>
            <a:prstGeom prst="rect">
              <a:avLst/>
            </a:prstGeom>
            <a:noFill/>
          </p:spPr>
          <p:txBody>
            <a:bodyPr wrap="square" rtlCol="0">
              <a:spAutoFit/>
            </a:bodyPr>
            <a:lstStyle/>
            <a:p>
              <a:r>
                <a:rPr lang="en-US" sz="3200" b="1" dirty="0"/>
                <a:t>N</a:t>
              </a:r>
            </a:p>
          </p:txBody>
        </p:sp>
        <p:sp>
          <p:nvSpPr>
            <p:cNvPr id="6" name="Oval 5">
              <a:extLst>
                <a:ext uri="{FF2B5EF4-FFF2-40B4-BE49-F238E27FC236}">
                  <a16:creationId xmlns:a16="http://schemas.microsoft.com/office/drawing/2014/main" id="{E180302C-D368-4179-9122-CE659C9BA7CF}"/>
                </a:ext>
              </a:extLst>
            </p:cNvPr>
            <p:cNvSpPr/>
            <p:nvPr/>
          </p:nvSpPr>
          <p:spPr>
            <a:xfrm>
              <a:off x="4364850" y="3091842"/>
              <a:ext cx="410972" cy="357182"/>
            </a:xfrm>
            <a:prstGeom prst="ellipse">
              <a:avLst/>
            </a:prstGeom>
            <a:solidFill>
              <a:schemeClr val="accent4">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953F676-685B-4011-90EA-074D2A348D8B}"/>
                </a:ext>
              </a:extLst>
            </p:cNvPr>
            <p:cNvSpPr/>
            <p:nvPr/>
          </p:nvSpPr>
          <p:spPr>
            <a:xfrm>
              <a:off x="4469854" y="3230081"/>
              <a:ext cx="197538" cy="2690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E0BE295B-02B3-4FA9-AF64-920B7AB177D7}"/>
                </a:ext>
              </a:extLst>
            </p:cNvPr>
            <p:cNvSpPr/>
            <p:nvPr/>
          </p:nvSpPr>
          <p:spPr>
            <a:xfrm>
              <a:off x="4543641" y="3248252"/>
              <a:ext cx="45719" cy="4899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B0B5D145-D165-4A78-A069-77B52F60E108}"/>
                </a:ext>
              </a:extLst>
            </p:cNvPr>
            <p:cNvCxnSpPr>
              <a:stCxn id="6" idx="0"/>
              <a:endCxn id="8" idx="1"/>
            </p:cNvCxnSpPr>
            <p:nvPr/>
          </p:nvCxnSpPr>
          <p:spPr>
            <a:xfrm>
              <a:off x="4570336" y="3091842"/>
              <a:ext cx="1431240" cy="226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9250E60-2F5F-4401-8E44-A21C7E212F48}"/>
                </a:ext>
              </a:extLst>
            </p:cNvPr>
            <p:cNvCxnSpPr>
              <a:cxnSpLocks/>
            </p:cNvCxnSpPr>
            <p:nvPr/>
          </p:nvCxnSpPr>
          <p:spPr>
            <a:xfrm flipH="1">
              <a:off x="4351367" y="3263360"/>
              <a:ext cx="6179" cy="8029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2" name="TextBox 31">
            <a:extLst>
              <a:ext uri="{FF2B5EF4-FFF2-40B4-BE49-F238E27FC236}">
                <a16:creationId xmlns:a16="http://schemas.microsoft.com/office/drawing/2014/main" id="{DFA331FF-9121-4837-8ADB-97F8D5871CFC}"/>
              </a:ext>
            </a:extLst>
          </p:cNvPr>
          <p:cNvSpPr txBox="1"/>
          <p:nvPr/>
        </p:nvSpPr>
        <p:spPr>
          <a:xfrm>
            <a:off x="8155395" y="4673118"/>
            <a:ext cx="3067228" cy="1323439"/>
          </a:xfrm>
          <a:prstGeom prst="rect">
            <a:avLst/>
          </a:prstGeom>
          <a:noFill/>
        </p:spPr>
        <p:txBody>
          <a:bodyPr wrap="square" rtlCol="0">
            <a:spAutoFit/>
          </a:bodyPr>
          <a:lstStyle/>
          <a:p>
            <a:r>
              <a:rPr lang="en-US" sz="2000" dirty="0"/>
              <a:t>Dividing the weight of the cart by the force needed to get it moving gives the static coefficient of friction.</a:t>
            </a:r>
          </a:p>
        </p:txBody>
      </p:sp>
      <p:sp>
        <p:nvSpPr>
          <p:cNvPr id="33" name="TextBox 32">
            <a:extLst>
              <a:ext uri="{FF2B5EF4-FFF2-40B4-BE49-F238E27FC236}">
                <a16:creationId xmlns:a16="http://schemas.microsoft.com/office/drawing/2014/main" id="{8C38592B-0122-4265-AA99-BE309CEA30A1}"/>
              </a:ext>
            </a:extLst>
          </p:cNvPr>
          <p:cNvSpPr txBox="1"/>
          <p:nvPr/>
        </p:nvSpPr>
        <p:spPr>
          <a:xfrm>
            <a:off x="715200" y="4673118"/>
            <a:ext cx="3067228" cy="1631216"/>
          </a:xfrm>
          <a:prstGeom prst="rect">
            <a:avLst/>
          </a:prstGeom>
          <a:noFill/>
        </p:spPr>
        <p:txBody>
          <a:bodyPr wrap="square" rtlCol="0">
            <a:spAutoFit/>
          </a:bodyPr>
          <a:lstStyle/>
          <a:p>
            <a:r>
              <a:rPr lang="en-US" sz="2000" dirty="0"/>
              <a:t>Some basic </a:t>
            </a:r>
            <a:r>
              <a:rPr lang="en-US" sz="2000" b="1" dirty="0"/>
              <a:t>algebra</a:t>
            </a:r>
            <a:r>
              <a:rPr lang="en-US" sz="2000" dirty="0"/>
              <a:t> is applied to the friction equation to make it more directly applicable to the experimental data. </a:t>
            </a:r>
          </a:p>
        </p:txBody>
      </p:sp>
    </p:spTree>
    <p:extLst>
      <p:ext uri="{BB962C8B-B14F-4D97-AF65-F5344CB8AC3E}">
        <p14:creationId xmlns:p14="http://schemas.microsoft.com/office/powerpoint/2010/main" val="413959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EBEBFF3-55A3-434A-8F5E-DA2194D0A62A}"/>
              </a:ext>
            </a:extLst>
          </p:cNvPr>
          <p:cNvSpPr>
            <a:spLocks noGrp="1"/>
          </p:cNvSpPr>
          <p:nvPr>
            <p:ph type="sldNum" sz="quarter" idx="12"/>
          </p:nvPr>
        </p:nvSpPr>
        <p:spPr/>
        <p:txBody>
          <a:bodyPr/>
          <a:lstStyle/>
          <a:p>
            <a:fld id="{B58577E0-E88C-4E2B-B8E6-A186907D11BC}" type="slidenum">
              <a:rPr lang="en-US" smtClean="0"/>
              <a:t>17</a:t>
            </a:fld>
            <a:endParaRPr lang="en-US"/>
          </a:p>
        </p:txBody>
      </p:sp>
      <p:sp>
        <p:nvSpPr>
          <p:cNvPr id="3" name="TextBox 2">
            <a:extLst>
              <a:ext uri="{FF2B5EF4-FFF2-40B4-BE49-F238E27FC236}">
                <a16:creationId xmlns:a16="http://schemas.microsoft.com/office/drawing/2014/main" id="{154EC3C5-0836-454C-885E-8DB99DAEB723}"/>
              </a:ext>
            </a:extLst>
          </p:cNvPr>
          <p:cNvSpPr txBox="1"/>
          <p:nvPr/>
        </p:nvSpPr>
        <p:spPr>
          <a:xfrm>
            <a:off x="1860884" y="318654"/>
            <a:ext cx="8470231" cy="646331"/>
          </a:xfrm>
          <a:prstGeom prst="rect">
            <a:avLst/>
          </a:prstGeom>
          <a:noFill/>
        </p:spPr>
        <p:txBody>
          <a:bodyPr wrap="square" rtlCol="0">
            <a:spAutoFit/>
          </a:bodyPr>
          <a:lstStyle/>
          <a:p>
            <a:pPr algn="ctr"/>
            <a:r>
              <a:rPr lang="en-US" sz="3600" dirty="0"/>
              <a:t>Determining the Coefficient of Friction</a:t>
            </a:r>
          </a:p>
        </p:txBody>
      </p:sp>
      <p:sp>
        <p:nvSpPr>
          <p:cNvPr id="4" name="TextBox 3">
            <a:extLst>
              <a:ext uri="{FF2B5EF4-FFF2-40B4-BE49-F238E27FC236}">
                <a16:creationId xmlns:a16="http://schemas.microsoft.com/office/drawing/2014/main" id="{2246172A-88AF-4BAC-A3E0-380B5E00E359}"/>
              </a:ext>
            </a:extLst>
          </p:cNvPr>
          <p:cNvSpPr txBox="1"/>
          <p:nvPr/>
        </p:nvSpPr>
        <p:spPr>
          <a:xfrm>
            <a:off x="945779" y="1375351"/>
            <a:ext cx="10408022" cy="4524315"/>
          </a:xfrm>
          <a:prstGeom prst="rect">
            <a:avLst/>
          </a:prstGeom>
          <a:noFill/>
        </p:spPr>
        <p:txBody>
          <a:bodyPr wrap="square" rtlCol="0">
            <a:spAutoFit/>
          </a:bodyPr>
          <a:lstStyle/>
          <a:p>
            <a:r>
              <a:rPr lang="en-US" sz="2400" dirty="0"/>
              <a:t>A similar experiment can be done to determine the dynamic coefficient of friction.  As discussed earlier, the cart will slow down and stop due to dynamic friction (Newton says so…).  If the frictional force can be exactly counteracted by another external force (i.e. tension in a string pulling on the cart) then the cart will continue to roll at a constant velocity (no acceleration or deceleration).  </a:t>
            </a:r>
          </a:p>
          <a:p>
            <a:endParaRPr lang="en-US" sz="2400" dirty="0"/>
          </a:p>
          <a:p>
            <a:r>
              <a:rPr lang="en-US" sz="2400" dirty="0"/>
              <a:t>To determine the dynamic coefficient of friction, weights are added to the cup and then an impulse is applied to the cart.  If the cart rolls momentarily then stops, additional weight is added.  The test is repeated until the cart finally continues to move after the impulse is applied.  This force (weight in the cup) is the dynamic friction.  The friction equation can then be used to calculate the dynamic coefficient of friction.</a:t>
            </a:r>
          </a:p>
        </p:txBody>
      </p:sp>
    </p:spTree>
    <p:extLst>
      <p:ext uri="{BB962C8B-B14F-4D97-AF65-F5344CB8AC3E}">
        <p14:creationId xmlns:p14="http://schemas.microsoft.com/office/powerpoint/2010/main" val="3397490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E225F2A-3819-45EA-BEA5-4BC1E0869117}"/>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599197" y="1209675"/>
            <a:ext cx="6094674" cy="4405062"/>
          </a:xfrm>
          <a:prstGeom prst="rect">
            <a:avLst/>
          </a:prstGeom>
        </p:spPr>
      </p:pic>
      <p:sp>
        <p:nvSpPr>
          <p:cNvPr id="2" name="Slide Number Placeholder 1">
            <a:extLst>
              <a:ext uri="{FF2B5EF4-FFF2-40B4-BE49-F238E27FC236}">
                <a16:creationId xmlns:a16="http://schemas.microsoft.com/office/drawing/2014/main" id="{E688792A-347A-47E7-9ACA-664D202137CA}"/>
              </a:ext>
            </a:extLst>
          </p:cNvPr>
          <p:cNvSpPr>
            <a:spLocks noGrp="1"/>
          </p:cNvSpPr>
          <p:nvPr>
            <p:ph type="sldNum" sz="quarter" idx="12"/>
          </p:nvPr>
        </p:nvSpPr>
        <p:spPr/>
        <p:txBody>
          <a:bodyPr/>
          <a:lstStyle/>
          <a:p>
            <a:fld id="{B58577E0-E88C-4E2B-B8E6-A186907D11BC}" type="slidenum">
              <a:rPr lang="en-US" smtClean="0"/>
              <a:t>18</a:t>
            </a:fld>
            <a:endParaRPr lang="en-US"/>
          </a:p>
        </p:txBody>
      </p:sp>
      <p:sp>
        <p:nvSpPr>
          <p:cNvPr id="3" name="TextBox 2">
            <a:extLst>
              <a:ext uri="{FF2B5EF4-FFF2-40B4-BE49-F238E27FC236}">
                <a16:creationId xmlns:a16="http://schemas.microsoft.com/office/drawing/2014/main" id="{336DD324-F6BB-4BE2-9730-365986C6D42C}"/>
              </a:ext>
            </a:extLst>
          </p:cNvPr>
          <p:cNvSpPr txBox="1"/>
          <p:nvPr/>
        </p:nvSpPr>
        <p:spPr>
          <a:xfrm>
            <a:off x="1892968" y="2422358"/>
            <a:ext cx="5807243" cy="1107996"/>
          </a:xfrm>
          <a:prstGeom prst="rect">
            <a:avLst/>
          </a:prstGeom>
          <a:noFill/>
        </p:spPr>
        <p:txBody>
          <a:bodyPr wrap="square" rtlCol="0">
            <a:spAutoFit/>
          </a:bodyPr>
          <a:lstStyle/>
          <a:p>
            <a:r>
              <a:rPr lang="en-US" sz="6600" dirty="0"/>
              <a:t>Questions?</a:t>
            </a:r>
          </a:p>
        </p:txBody>
      </p:sp>
    </p:spTree>
    <p:extLst>
      <p:ext uri="{BB962C8B-B14F-4D97-AF65-F5344CB8AC3E}">
        <p14:creationId xmlns:p14="http://schemas.microsoft.com/office/powerpoint/2010/main" val="3096200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EAB5115-4421-4A50-8B10-B55837D5E9C7}"/>
              </a:ext>
            </a:extLst>
          </p:cNvPr>
          <p:cNvSpPr txBox="1"/>
          <p:nvPr/>
        </p:nvSpPr>
        <p:spPr>
          <a:xfrm>
            <a:off x="1586345" y="1172827"/>
            <a:ext cx="9019309" cy="954107"/>
          </a:xfrm>
          <a:prstGeom prst="rect">
            <a:avLst/>
          </a:prstGeom>
          <a:noFill/>
        </p:spPr>
        <p:txBody>
          <a:bodyPr wrap="square" rtlCol="0">
            <a:spAutoFit/>
          </a:bodyPr>
          <a:lstStyle/>
          <a:p>
            <a:r>
              <a:rPr lang="en-US" sz="2800" dirty="0"/>
              <a:t>When a wood block is slid across a table top, it eventually comes to rest.</a:t>
            </a:r>
          </a:p>
        </p:txBody>
      </p:sp>
      <p:sp>
        <p:nvSpPr>
          <p:cNvPr id="3" name="TextBox 2">
            <a:extLst>
              <a:ext uri="{FF2B5EF4-FFF2-40B4-BE49-F238E27FC236}">
                <a16:creationId xmlns:a16="http://schemas.microsoft.com/office/drawing/2014/main" id="{B5F8204B-0987-4010-8F34-5C644215E97E}"/>
              </a:ext>
            </a:extLst>
          </p:cNvPr>
          <p:cNvSpPr txBox="1"/>
          <p:nvPr/>
        </p:nvSpPr>
        <p:spPr>
          <a:xfrm>
            <a:off x="1586345" y="4707487"/>
            <a:ext cx="9220200" cy="1384995"/>
          </a:xfrm>
          <a:prstGeom prst="rect">
            <a:avLst/>
          </a:prstGeom>
          <a:noFill/>
        </p:spPr>
        <p:txBody>
          <a:bodyPr wrap="square" rtlCol="0">
            <a:spAutoFit/>
          </a:bodyPr>
          <a:lstStyle/>
          <a:p>
            <a:r>
              <a:rPr lang="en-US" sz="2800" dirty="0"/>
              <a:t>According to Newton, since the motion of the block changes (i.e. it was decelerated) there must be some force acting opposite of the direction of motion (Newton’s 1</a:t>
            </a:r>
            <a:r>
              <a:rPr lang="en-US" sz="2800" baseline="30000" dirty="0"/>
              <a:t>st</a:t>
            </a:r>
            <a:r>
              <a:rPr lang="en-US" sz="2800" dirty="0"/>
              <a:t> Law).</a:t>
            </a:r>
          </a:p>
        </p:txBody>
      </p:sp>
      <p:sp>
        <p:nvSpPr>
          <p:cNvPr id="5" name="TextBox 4">
            <a:extLst>
              <a:ext uri="{FF2B5EF4-FFF2-40B4-BE49-F238E27FC236}">
                <a16:creationId xmlns:a16="http://schemas.microsoft.com/office/drawing/2014/main" id="{33B19754-3287-4B50-A1CE-97382AAC9F06}"/>
              </a:ext>
            </a:extLst>
          </p:cNvPr>
          <p:cNvSpPr txBox="1"/>
          <p:nvPr/>
        </p:nvSpPr>
        <p:spPr>
          <a:xfrm>
            <a:off x="2476499" y="273222"/>
            <a:ext cx="7107382" cy="646331"/>
          </a:xfrm>
          <a:prstGeom prst="rect">
            <a:avLst/>
          </a:prstGeom>
          <a:noFill/>
        </p:spPr>
        <p:txBody>
          <a:bodyPr wrap="square" rtlCol="0">
            <a:spAutoFit/>
          </a:bodyPr>
          <a:lstStyle/>
          <a:p>
            <a:pPr algn="ctr"/>
            <a:r>
              <a:rPr lang="en-US" sz="3600" dirty="0"/>
              <a:t>Evidence that Friction Exists</a:t>
            </a:r>
          </a:p>
        </p:txBody>
      </p:sp>
      <p:cxnSp>
        <p:nvCxnSpPr>
          <p:cNvPr id="7" name="Straight Connector 6">
            <a:extLst>
              <a:ext uri="{FF2B5EF4-FFF2-40B4-BE49-F238E27FC236}">
                <a16:creationId xmlns:a16="http://schemas.microsoft.com/office/drawing/2014/main" id="{532C2FCE-F340-479F-9291-9C54794912FE}"/>
              </a:ext>
            </a:extLst>
          </p:cNvPr>
          <p:cNvCxnSpPr/>
          <p:nvPr/>
        </p:nvCxnSpPr>
        <p:spPr>
          <a:xfrm>
            <a:off x="1586345" y="3789222"/>
            <a:ext cx="8582891"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D02F16C2-12F8-466B-B7D3-BAF5EDA41A9A}"/>
              </a:ext>
            </a:extLst>
          </p:cNvPr>
          <p:cNvGrpSpPr/>
          <p:nvPr/>
        </p:nvGrpSpPr>
        <p:grpSpPr>
          <a:xfrm>
            <a:off x="2476499" y="2828534"/>
            <a:ext cx="1814946" cy="1197201"/>
            <a:chOff x="2476499" y="2828534"/>
            <a:chExt cx="1814946" cy="1197201"/>
          </a:xfrm>
        </p:grpSpPr>
        <p:sp>
          <p:nvSpPr>
            <p:cNvPr id="8" name="Rectangle: Rounded Corners 7">
              <a:extLst>
                <a:ext uri="{FF2B5EF4-FFF2-40B4-BE49-F238E27FC236}">
                  <a16:creationId xmlns:a16="http://schemas.microsoft.com/office/drawing/2014/main" id="{354C17BE-C0E0-476E-8706-49DD63C01C67}"/>
                </a:ext>
              </a:extLst>
            </p:cNvPr>
            <p:cNvSpPr/>
            <p:nvPr/>
          </p:nvSpPr>
          <p:spPr>
            <a:xfrm>
              <a:off x="2476499" y="2828534"/>
              <a:ext cx="1814946" cy="8936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9DC0C0BC-690F-4022-9BEE-918205E8E7A5}"/>
                </a:ext>
              </a:extLst>
            </p:cNvPr>
            <p:cNvCxnSpPr/>
            <p:nvPr/>
          </p:nvCxnSpPr>
          <p:spPr>
            <a:xfrm>
              <a:off x="2923875" y="4025735"/>
              <a:ext cx="1080654" cy="0"/>
            </a:xfrm>
            <a:prstGeom prst="straightConnector1">
              <a:avLst/>
            </a:prstGeom>
            <a:ln w="1270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2" name="Slide Number Placeholder 11">
            <a:extLst>
              <a:ext uri="{FF2B5EF4-FFF2-40B4-BE49-F238E27FC236}">
                <a16:creationId xmlns:a16="http://schemas.microsoft.com/office/drawing/2014/main" id="{8EAA0615-AF08-4865-9FFB-F00DFBA3C6D5}"/>
              </a:ext>
            </a:extLst>
          </p:cNvPr>
          <p:cNvSpPr>
            <a:spLocks noGrp="1"/>
          </p:cNvSpPr>
          <p:nvPr>
            <p:ph type="sldNum" sz="quarter" idx="12"/>
          </p:nvPr>
        </p:nvSpPr>
        <p:spPr/>
        <p:txBody>
          <a:bodyPr/>
          <a:lstStyle/>
          <a:p>
            <a:fld id="{B58577E0-E88C-4E2B-B8E6-A186907D11BC}" type="slidenum">
              <a:rPr lang="en-US" smtClean="0"/>
              <a:t>2</a:t>
            </a:fld>
            <a:endParaRPr lang="en-US"/>
          </a:p>
        </p:txBody>
      </p:sp>
    </p:spTree>
    <p:extLst>
      <p:ext uri="{BB962C8B-B14F-4D97-AF65-F5344CB8AC3E}">
        <p14:creationId xmlns:p14="http://schemas.microsoft.com/office/powerpoint/2010/main" val="3307226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decel="10000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2000" fill="hold"/>
                                        <p:tgtEl>
                                          <p:spTgt spid="11"/>
                                        </p:tgtEl>
                                        <p:attrNameLst>
                                          <p:attrName>ppt_x</p:attrName>
                                        </p:attrNameLst>
                                      </p:cBhvr>
                                      <p:tavLst>
                                        <p:tav tm="0">
                                          <p:val>
                                            <p:strVal val="1+#ppt_w/2"/>
                                          </p:val>
                                        </p:tav>
                                        <p:tav tm="100000">
                                          <p:val>
                                            <p:strVal val="#ppt_x"/>
                                          </p:val>
                                        </p:tav>
                                      </p:tavLst>
                                    </p:anim>
                                    <p:anim calcmode="lin" valueType="num">
                                      <p:cBhvr additive="base">
                                        <p:cTn id="8" dur="2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9A60279-127B-4C94-86C9-BC4416EEE1E3}"/>
              </a:ext>
            </a:extLst>
          </p:cNvPr>
          <p:cNvSpPr txBox="1"/>
          <p:nvPr/>
        </p:nvSpPr>
        <p:spPr>
          <a:xfrm>
            <a:off x="1156854" y="4633405"/>
            <a:ext cx="10176164" cy="1384995"/>
          </a:xfrm>
          <a:prstGeom prst="rect">
            <a:avLst/>
          </a:prstGeom>
          <a:noFill/>
        </p:spPr>
        <p:txBody>
          <a:bodyPr wrap="square" rtlCol="0">
            <a:spAutoFit/>
          </a:bodyPr>
          <a:lstStyle/>
          <a:p>
            <a:r>
              <a:rPr lang="en-US" sz="2800" dirty="0"/>
              <a:t>This </a:t>
            </a:r>
            <a:r>
              <a:rPr lang="en-US" sz="2800" b="1" dirty="0">
                <a:solidFill>
                  <a:srgbClr val="FF0000"/>
                </a:solidFill>
              </a:rPr>
              <a:t>adverse</a:t>
            </a:r>
            <a:r>
              <a:rPr lang="en-US" sz="2800" dirty="0">
                <a:solidFill>
                  <a:srgbClr val="FF0000"/>
                </a:solidFill>
              </a:rPr>
              <a:t> </a:t>
            </a:r>
            <a:r>
              <a:rPr lang="en-US" sz="2800" b="1" dirty="0">
                <a:solidFill>
                  <a:srgbClr val="FF0000"/>
                </a:solidFill>
              </a:rPr>
              <a:t>force</a:t>
            </a:r>
            <a:r>
              <a:rPr lang="en-US" sz="2800" dirty="0">
                <a:solidFill>
                  <a:srgbClr val="FF0000"/>
                </a:solidFill>
              </a:rPr>
              <a:t> </a:t>
            </a:r>
            <a:r>
              <a:rPr lang="en-US" sz="2800" dirty="0"/>
              <a:t>is known as </a:t>
            </a:r>
            <a:r>
              <a:rPr lang="en-US" sz="2800" b="1" dirty="0"/>
              <a:t>Friction</a:t>
            </a:r>
            <a:r>
              <a:rPr lang="en-US" sz="2800" dirty="0"/>
              <a:t>.  Friction always acts in a direction opposite the object’s motion (</a:t>
            </a:r>
            <a:r>
              <a:rPr lang="en-US" sz="2800" b="1" dirty="0"/>
              <a:t>dynamic friction</a:t>
            </a:r>
            <a:r>
              <a:rPr lang="en-US" sz="2800" dirty="0"/>
              <a:t>), but motion is not necessarily required for friction to exist (</a:t>
            </a:r>
            <a:r>
              <a:rPr lang="en-US" sz="2800" b="1" dirty="0"/>
              <a:t>static friction</a:t>
            </a:r>
            <a:r>
              <a:rPr lang="en-US" sz="2800" dirty="0"/>
              <a:t>)</a:t>
            </a:r>
          </a:p>
        </p:txBody>
      </p:sp>
      <p:sp>
        <p:nvSpPr>
          <p:cNvPr id="5" name="TextBox 4">
            <a:extLst>
              <a:ext uri="{FF2B5EF4-FFF2-40B4-BE49-F238E27FC236}">
                <a16:creationId xmlns:a16="http://schemas.microsoft.com/office/drawing/2014/main" id="{33B19754-3287-4B50-A1CE-97382AAC9F06}"/>
              </a:ext>
            </a:extLst>
          </p:cNvPr>
          <p:cNvSpPr txBox="1"/>
          <p:nvPr/>
        </p:nvSpPr>
        <p:spPr>
          <a:xfrm>
            <a:off x="2476499" y="273222"/>
            <a:ext cx="7107382" cy="646331"/>
          </a:xfrm>
          <a:prstGeom prst="rect">
            <a:avLst/>
          </a:prstGeom>
          <a:noFill/>
        </p:spPr>
        <p:txBody>
          <a:bodyPr wrap="square" rtlCol="0">
            <a:spAutoFit/>
          </a:bodyPr>
          <a:lstStyle/>
          <a:p>
            <a:pPr algn="ctr"/>
            <a:r>
              <a:rPr lang="en-US" sz="3600" dirty="0"/>
              <a:t>Evidence that Friction Exists</a:t>
            </a:r>
          </a:p>
        </p:txBody>
      </p:sp>
      <p:cxnSp>
        <p:nvCxnSpPr>
          <p:cNvPr id="6" name="Straight Connector 5">
            <a:extLst>
              <a:ext uri="{FF2B5EF4-FFF2-40B4-BE49-F238E27FC236}">
                <a16:creationId xmlns:a16="http://schemas.microsoft.com/office/drawing/2014/main" id="{C32C5254-5A5A-4A93-BE92-DBBDA45D106F}"/>
              </a:ext>
            </a:extLst>
          </p:cNvPr>
          <p:cNvCxnSpPr/>
          <p:nvPr/>
        </p:nvCxnSpPr>
        <p:spPr>
          <a:xfrm>
            <a:off x="1586345" y="3789222"/>
            <a:ext cx="8582891"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8" name="Rectangle: Rounded Corners 7">
            <a:extLst>
              <a:ext uri="{FF2B5EF4-FFF2-40B4-BE49-F238E27FC236}">
                <a16:creationId xmlns:a16="http://schemas.microsoft.com/office/drawing/2014/main" id="{CF81CC82-59EA-4395-A7EE-A834A296D0F0}"/>
              </a:ext>
            </a:extLst>
          </p:cNvPr>
          <p:cNvSpPr/>
          <p:nvPr/>
        </p:nvSpPr>
        <p:spPr>
          <a:xfrm>
            <a:off x="2476499" y="2828534"/>
            <a:ext cx="1814946" cy="8936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a:extLst>
              <a:ext uri="{FF2B5EF4-FFF2-40B4-BE49-F238E27FC236}">
                <a16:creationId xmlns:a16="http://schemas.microsoft.com/office/drawing/2014/main" id="{3C782797-368E-4282-890B-02D85469A88D}"/>
              </a:ext>
            </a:extLst>
          </p:cNvPr>
          <p:cNvSpPr>
            <a:spLocks noGrp="1"/>
          </p:cNvSpPr>
          <p:nvPr>
            <p:ph type="sldNum" sz="quarter" idx="12"/>
          </p:nvPr>
        </p:nvSpPr>
        <p:spPr/>
        <p:txBody>
          <a:bodyPr/>
          <a:lstStyle/>
          <a:p>
            <a:fld id="{B58577E0-E88C-4E2B-B8E6-A186907D11BC}" type="slidenum">
              <a:rPr lang="en-US" smtClean="0"/>
              <a:t>3</a:t>
            </a:fld>
            <a:endParaRPr lang="en-US"/>
          </a:p>
        </p:txBody>
      </p:sp>
      <p:cxnSp>
        <p:nvCxnSpPr>
          <p:cNvPr id="7" name="Straight Arrow Connector 6">
            <a:extLst>
              <a:ext uri="{FF2B5EF4-FFF2-40B4-BE49-F238E27FC236}">
                <a16:creationId xmlns:a16="http://schemas.microsoft.com/office/drawing/2014/main" id="{60F70DFD-64D7-4C33-95F0-1655A26F6C49}"/>
              </a:ext>
            </a:extLst>
          </p:cNvPr>
          <p:cNvCxnSpPr/>
          <p:nvPr/>
        </p:nvCxnSpPr>
        <p:spPr>
          <a:xfrm>
            <a:off x="2923875" y="4025735"/>
            <a:ext cx="1080654" cy="0"/>
          </a:xfrm>
          <a:prstGeom prst="straightConnector1">
            <a:avLst/>
          </a:prstGeom>
          <a:ln w="1270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8187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D12CED-A72B-4B44-A950-5861B725C018}"/>
              </a:ext>
            </a:extLst>
          </p:cNvPr>
          <p:cNvSpPr txBox="1"/>
          <p:nvPr/>
        </p:nvSpPr>
        <p:spPr>
          <a:xfrm>
            <a:off x="2369127" y="318654"/>
            <a:ext cx="7107382" cy="646331"/>
          </a:xfrm>
          <a:prstGeom prst="rect">
            <a:avLst/>
          </a:prstGeom>
          <a:noFill/>
        </p:spPr>
        <p:txBody>
          <a:bodyPr wrap="square" rtlCol="0">
            <a:spAutoFit/>
          </a:bodyPr>
          <a:lstStyle/>
          <a:p>
            <a:pPr algn="ctr"/>
            <a:r>
              <a:rPr lang="en-US" sz="3600" dirty="0"/>
              <a:t>Mechanism of Friction</a:t>
            </a:r>
          </a:p>
        </p:txBody>
      </p:sp>
      <p:sp>
        <p:nvSpPr>
          <p:cNvPr id="3" name="TextBox 2">
            <a:extLst>
              <a:ext uri="{FF2B5EF4-FFF2-40B4-BE49-F238E27FC236}">
                <a16:creationId xmlns:a16="http://schemas.microsoft.com/office/drawing/2014/main" id="{FEF4BB77-9965-404E-9096-06EA21277843}"/>
              </a:ext>
            </a:extLst>
          </p:cNvPr>
          <p:cNvSpPr txBox="1"/>
          <p:nvPr/>
        </p:nvSpPr>
        <p:spPr>
          <a:xfrm>
            <a:off x="1108365" y="1399309"/>
            <a:ext cx="9822872" cy="1969770"/>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US" sz="2800" dirty="0"/>
              <a:t>No surface is perfectly smooth.  There is always some roughness that will cause friction.</a:t>
            </a:r>
          </a:p>
          <a:p>
            <a:pPr marL="285750" indent="-285750">
              <a:spcBef>
                <a:spcPts val="1200"/>
              </a:spcBef>
              <a:buFont typeface="Arial" panose="020B0604020202020204" pitchFamily="34" charset="0"/>
              <a:buChar char="•"/>
            </a:pPr>
            <a:r>
              <a:rPr lang="en-US" sz="2800" dirty="0"/>
              <a:t>The friction is caused by </a:t>
            </a:r>
            <a:r>
              <a:rPr lang="en-US" sz="2800" b="1" dirty="0"/>
              <a:t>surface</a:t>
            </a:r>
            <a:r>
              <a:rPr lang="en-US" sz="2800" dirty="0"/>
              <a:t> </a:t>
            </a:r>
            <a:r>
              <a:rPr lang="en-US" sz="2800" b="1" dirty="0"/>
              <a:t>adhesion</a:t>
            </a:r>
            <a:r>
              <a:rPr lang="en-US" sz="2800" dirty="0"/>
              <a:t>, which is caused by the surface roughness</a:t>
            </a:r>
            <a:endParaRPr lang="en-US" dirty="0"/>
          </a:p>
        </p:txBody>
      </p:sp>
      <p:grpSp>
        <p:nvGrpSpPr>
          <p:cNvPr id="9" name="Group 8">
            <a:extLst>
              <a:ext uri="{FF2B5EF4-FFF2-40B4-BE49-F238E27FC236}">
                <a16:creationId xmlns:a16="http://schemas.microsoft.com/office/drawing/2014/main" id="{F545BAA0-B796-420D-AABA-9AFCC2733C48}"/>
              </a:ext>
            </a:extLst>
          </p:cNvPr>
          <p:cNvGrpSpPr/>
          <p:nvPr/>
        </p:nvGrpSpPr>
        <p:grpSpPr>
          <a:xfrm>
            <a:off x="3589360" y="5285906"/>
            <a:ext cx="6632812" cy="514395"/>
            <a:chOff x="2620370" y="5122130"/>
            <a:chExt cx="6632812" cy="514395"/>
          </a:xfrm>
          <a:solidFill>
            <a:srgbClr val="92D050"/>
          </a:solidFill>
        </p:grpSpPr>
        <p:sp>
          <p:nvSpPr>
            <p:cNvPr id="8" name="Freeform: Shape 7">
              <a:extLst>
                <a:ext uri="{FF2B5EF4-FFF2-40B4-BE49-F238E27FC236}">
                  <a16:creationId xmlns:a16="http://schemas.microsoft.com/office/drawing/2014/main" id="{D329A0D9-C108-4325-A1EA-21995CB64133}"/>
                </a:ext>
              </a:extLst>
            </p:cNvPr>
            <p:cNvSpPr/>
            <p:nvPr/>
          </p:nvSpPr>
          <p:spPr>
            <a:xfrm>
              <a:off x="2620370" y="5227093"/>
              <a:ext cx="6632812" cy="409432"/>
            </a:xfrm>
            <a:custGeom>
              <a:avLst/>
              <a:gdLst>
                <a:gd name="connsiteX0" fmla="*/ 0 w 6632812"/>
                <a:gd name="connsiteY0" fmla="*/ 0 h 409432"/>
                <a:gd name="connsiteX1" fmla="*/ 0 w 6632812"/>
                <a:gd name="connsiteY1" fmla="*/ 409432 h 409432"/>
                <a:gd name="connsiteX2" fmla="*/ 6632812 w 6632812"/>
                <a:gd name="connsiteY2" fmla="*/ 368489 h 409432"/>
                <a:gd name="connsiteX3" fmla="*/ 6619164 w 6632812"/>
                <a:gd name="connsiteY3" fmla="*/ 0 h 409432"/>
              </a:gdLst>
              <a:ahLst/>
              <a:cxnLst>
                <a:cxn ang="0">
                  <a:pos x="connsiteX0" y="connsiteY0"/>
                </a:cxn>
                <a:cxn ang="0">
                  <a:pos x="connsiteX1" y="connsiteY1"/>
                </a:cxn>
                <a:cxn ang="0">
                  <a:pos x="connsiteX2" y="connsiteY2"/>
                </a:cxn>
                <a:cxn ang="0">
                  <a:pos x="connsiteX3" y="connsiteY3"/>
                </a:cxn>
              </a:cxnLst>
              <a:rect l="l" t="t" r="r" b="b"/>
              <a:pathLst>
                <a:path w="6632812" h="409432">
                  <a:moveTo>
                    <a:pt x="0" y="0"/>
                  </a:moveTo>
                  <a:lnTo>
                    <a:pt x="0" y="409432"/>
                  </a:lnTo>
                  <a:lnTo>
                    <a:pt x="6632812" y="368489"/>
                  </a:lnTo>
                  <a:lnTo>
                    <a:pt x="6619164" y="0"/>
                  </a:lnTo>
                </a:path>
              </a:pathLst>
            </a:cu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Shape 4">
              <a:extLst>
                <a:ext uri="{FF2B5EF4-FFF2-40B4-BE49-F238E27FC236}">
                  <a16:creationId xmlns:a16="http://schemas.microsoft.com/office/drawing/2014/main" id="{49C9E9CB-4D81-43A9-8D9E-870F7390F1F9}"/>
                </a:ext>
              </a:extLst>
            </p:cNvPr>
            <p:cNvSpPr/>
            <p:nvPr/>
          </p:nvSpPr>
          <p:spPr>
            <a:xfrm>
              <a:off x="2625436" y="5122130"/>
              <a:ext cx="6594764" cy="207820"/>
            </a:xfrm>
            <a:custGeom>
              <a:avLst/>
              <a:gdLst>
                <a:gd name="connsiteX0" fmla="*/ 0 w 5611515"/>
                <a:gd name="connsiteY0" fmla="*/ 110837 h 207818"/>
                <a:gd name="connsiteX1" fmla="*/ 69273 w 5611515"/>
                <a:gd name="connsiteY1" fmla="*/ 138546 h 207818"/>
                <a:gd name="connsiteX2" fmla="*/ 346364 w 5611515"/>
                <a:gd name="connsiteY2" fmla="*/ 110837 h 207818"/>
                <a:gd name="connsiteX3" fmla="*/ 443346 w 5611515"/>
                <a:gd name="connsiteY3" fmla="*/ 124691 h 207818"/>
                <a:gd name="connsiteX4" fmla="*/ 554182 w 5611515"/>
                <a:gd name="connsiteY4" fmla="*/ 152400 h 207818"/>
                <a:gd name="connsiteX5" fmla="*/ 595746 w 5611515"/>
                <a:gd name="connsiteY5" fmla="*/ 110837 h 207818"/>
                <a:gd name="connsiteX6" fmla="*/ 748146 w 5611515"/>
                <a:gd name="connsiteY6" fmla="*/ 138546 h 207818"/>
                <a:gd name="connsiteX7" fmla="*/ 775855 w 5611515"/>
                <a:gd name="connsiteY7" fmla="*/ 180109 h 207818"/>
                <a:gd name="connsiteX8" fmla="*/ 914400 w 5611515"/>
                <a:gd name="connsiteY8" fmla="*/ 152400 h 207818"/>
                <a:gd name="connsiteX9" fmla="*/ 969818 w 5611515"/>
                <a:gd name="connsiteY9" fmla="*/ 124691 h 207818"/>
                <a:gd name="connsiteX10" fmla="*/ 1025236 w 5611515"/>
                <a:gd name="connsiteY10" fmla="*/ 110837 h 207818"/>
                <a:gd name="connsiteX11" fmla="*/ 1066800 w 5611515"/>
                <a:gd name="connsiteY11" fmla="*/ 96982 h 207818"/>
                <a:gd name="connsiteX12" fmla="*/ 1191491 w 5611515"/>
                <a:gd name="connsiteY12" fmla="*/ 110837 h 207818"/>
                <a:gd name="connsiteX13" fmla="*/ 1274618 w 5611515"/>
                <a:gd name="connsiteY13" fmla="*/ 138546 h 207818"/>
                <a:gd name="connsiteX14" fmla="*/ 1343891 w 5611515"/>
                <a:gd name="connsiteY14" fmla="*/ 124691 h 207818"/>
                <a:gd name="connsiteX15" fmla="*/ 1385455 w 5611515"/>
                <a:gd name="connsiteY15" fmla="*/ 110837 h 207818"/>
                <a:gd name="connsiteX16" fmla="*/ 1496291 w 5611515"/>
                <a:gd name="connsiteY16" fmla="*/ 124691 h 207818"/>
                <a:gd name="connsiteX17" fmla="*/ 1524000 w 5611515"/>
                <a:gd name="connsiteY17" fmla="*/ 166255 h 207818"/>
                <a:gd name="connsiteX18" fmla="*/ 1745673 w 5611515"/>
                <a:gd name="connsiteY18" fmla="*/ 166255 h 207818"/>
                <a:gd name="connsiteX19" fmla="*/ 1884218 w 5611515"/>
                <a:gd name="connsiteY19" fmla="*/ 69273 h 207818"/>
                <a:gd name="connsiteX20" fmla="*/ 1925782 w 5611515"/>
                <a:gd name="connsiteY20" fmla="*/ 41564 h 207818"/>
                <a:gd name="connsiteX21" fmla="*/ 1967346 w 5611515"/>
                <a:gd name="connsiteY21" fmla="*/ 83128 h 207818"/>
                <a:gd name="connsiteX22" fmla="*/ 1995055 w 5611515"/>
                <a:gd name="connsiteY22" fmla="*/ 124691 h 207818"/>
                <a:gd name="connsiteX23" fmla="*/ 2036618 w 5611515"/>
                <a:gd name="connsiteY23" fmla="*/ 138546 h 207818"/>
                <a:gd name="connsiteX24" fmla="*/ 2133600 w 5611515"/>
                <a:gd name="connsiteY24" fmla="*/ 180109 h 207818"/>
                <a:gd name="connsiteX25" fmla="*/ 2341418 w 5611515"/>
                <a:gd name="connsiteY25" fmla="*/ 124691 h 207818"/>
                <a:gd name="connsiteX26" fmla="*/ 2452255 w 5611515"/>
                <a:gd name="connsiteY26" fmla="*/ 138546 h 207818"/>
                <a:gd name="connsiteX27" fmla="*/ 2535382 w 5611515"/>
                <a:gd name="connsiteY27" fmla="*/ 207818 h 207818"/>
                <a:gd name="connsiteX28" fmla="*/ 2604655 w 5611515"/>
                <a:gd name="connsiteY28" fmla="*/ 193964 h 207818"/>
                <a:gd name="connsiteX29" fmla="*/ 2687782 w 5611515"/>
                <a:gd name="connsiteY29" fmla="*/ 110837 h 207818"/>
                <a:gd name="connsiteX30" fmla="*/ 2729346 w 5611515"/>
                <a:gd name="connsiteY30" fmla="*/ 83128 h 207818"/>
                <a:gd name="connsiteX31" fmla="*/ 2854036 w 5611515"/>
                <a:gd name="connsiteY31" fmla="*/ 110837 h 207818"/>
                <a:gd name="connsiteX32" fmla="*/ 2881746 w 5611515"/>
                <a:gd name="connsiteY32" fmla="*/ 138546 h 207818"/>
                <a:gd name="connsiteX33" fmla="*/ 2923309 w 5611515"/>
                <a:gd name="connsiteY33" fmla="*/ 166255 h 207818"/>
                <a:gd name="connsiteX34" fmla="*/ 3061855 w 5611515"/>
                <a:gd name="connsiteY34" fmla="*/ 152400 h 207818"/>
                <a:gd name="connsiteX35" fmla="*/ 3103418 w 5611515"/>
                <a:gd name="connsiteY35" fmla="*/ 138546 h 207818"/>
                <a:gd name="connsiteX36" fmla="*/ 3158836 w 5611515"/>
                <a:gd name="connsiteY36" fmla="*/ 166255 h 207818"/>
                <a:gd name="connsiteX37" fmla="*/ 3435927 w 5611515"/>
                <a:gd name="connsiteY37" fmla="*/ 152400 h 207818"/>
                <a:gd name="connsiteX38" fmla="*/ 3477491 w 5611515"/>
                <a:gd name="connsiteY38" fmla="*/ 166255 h 207818"/>
                <a:gd name="connsiteX39" fmla="*/ 3546764 w 5611515"/>
                <a:gd name="connsiteY39" fmla="*/ 124691 h 207818"/>
                <a:gd name="connsiteX40" fmla="*/ 3560618 w 5611515"/>
                <a:gd name="connsiteY40" fmla="*/ 83128 h 207818"/>
                <a:gd name="connsiteX41" fmla="*/ 3588327 w 5611515"/>
                <a:gd name="connsiteY41" fmla="*/ 27709 h 207818"/>
                <a:gd name="connsiteX42" fmla="*/ 3629891 w 5611515"/>
                <a:gd name="connsiteY42" fmla="*/ 0 h 207818"/>
                <a:gd name="connsiteX43" fmla="*/ 3713018 w 5611515"/>
                <a:gd name="connsiteY43" fmla="*/ 96982 h 207818"/>
                <a:gd name="connsiteX44" fmla="*/ 3740727 w 5611515"/>
                <a:gd name="connsiteY44" fmla="*/ 138546 h 207818"/>
                <a:gd name="connsiteX45" fmla="*/ 3782291 w 5611515"/>
                <a:gd name="connsiteY45" fmla="*/ 152400 h 207818"/>
                <a:gd name="connsiteX46" fmla="*/ 3837709 w 5611515"/>
                <a:gd name="connsiteY46" fmla="*/ 180109 h 207818"/>
                <a:gd name="connsiteX47" fmla="*/ 3934691 w 5611515"/>
                <a:gd name="connsiteY47" fmla="*/ 166255 h 207818"/>
                <a:gd name="connsiteX48" fmla="*/ 3976255 w 5611515"/>
                <a:gd name="connsiteY48" fmla="*/ 138546 h 207818"/>
                <a:gd name="connsiteX49" fmla="*/ 4031673 w 5611515"/>
                <a:gd name="connsiteY49" fmla="*/ 124691 h 207818"/>
                <a:gd name="connsiteX50" fmla="*/ 4142509 w 5611515"/>
                <a:gd name="connsiteY50" fmla="*/ 152400 h 207818"/>
                <a:gd name="connsiteX51" fmla="*/ 4184073 w 5611515"/>
                <a:gd name="connsiteY51" fmla="*/ 166255 h 207818"/>
                <a:gd name="connsiteX52" fmla="*/ 4267200 w 5611515"/>
                <a:gd name="connsiteY52" fmla="*/ 207818 h 207818"/>
                <a:gd name="connsiteX53" fmla="*/ 4308764 w 5611515"/>
                <a:gd name="connsiteY53" fmla="*/ 166255 h 207818"/>
                <a:gd name="connsiteX54" fmla="*/ 4391891 w 5611515"/>
                <a:gd name="connsiteY54" fmla="*/ 110837 h 207818"/>
                <a:gd name="connsiteX55" fmla="*/ 4544291 w 5611515"/>
                <a:gd name="connsiteY55" fmla="*/ 152400 h 207818"/>
                <a:gd name="connsiteX56" fmla="*/ 4627418 w 5611515"/>
                <a:gd name="connsiteY56" fmla="*/ 180109 h 207818"/>
                <a:gd name="connsiteX57" fmla="*/ 4765964 w 5611515"/>
                <a:gd name="connsiteY57" fmla="*/ 138546 h 207818"/>
                <a:gd name="connsiteX58" fmla="*/ 4807527 w 5611515"/>
                <a:gd name="connsiteY58" fmla="*/ 180109 h 207818"/>
                <a:gd name="connsiteX59" fmla="*/ 4918364 w 5611515"/>
                <a:gd name="connsiteY59" fmla="*/ 180109 h 207818"/>
                <a:gd name="connsiteX60" fmla="*/ 4946073 w 5611515"/>
                <a:gd name="connsiteY60" fmla="*/ 138546 h 207818"/>
                <a:gd name="connsiteX61" fmla="*/ 5126182 w 5611515"/>
                <a:gd name="connsiteY61" fmla="*/ 124691 h 207818"/>
                <a:gd name="connsiteX62" fmla="*/ 5167746 w 5611515"/>
                <a:gd name="connsiteY62" fmla="*/ 152400 h 207818"/>
                <a:gd name="connsiteX63" fmla="*/ 5250873 w 5611515"/>
                <a:gd name="connsiteY63" fmla="*/ 96982 h 207818"/>
                <a:gd name="connsiteX64" fmla="*/ 5292436 w 5611515"/>
                <a:gd name="connsiteY64" fmla="*/ 69273 h 207818"/>
                <a:gd name="connsiteX65" fmla="*/ 5403273 w 5611515"/>
                <a:gd name="connsiteY65" fmla="*/ 152400 h 207818"/>
                <a:gd name="connsiteX66" fmla="*/ 5472546 w 5611515"/>
                <a:gd name="connsiteY66" fmla="*/ 138546 h 207818"/>
                <a:gd name="connsiteX67" fmla="*/ 5514109 w 5611515"/>
                <a:gd name="connsiteY67" fmla="*/ 110837 h 207818"/>
                <a:gd name="connsiteX68" fmla="*/ 5555673 w 5611515"/>
                <a:gd name="connsiteY68" fmla="*/ 96982 h 207818"/>
                <a:gd name="connsiteX69" fmla="*/ 5611091 w 5611515"/>
                <a:gd name="connsiteY69" fmla="*/ 138546 h 207818"/>
                <a:gd name="connsiteX0" fmla="*/ 0 w 5611515"/>
                <a:gd name="connsiteY0" fmla="*/ 110837 h 207818"/>
                <a:gd name="connsiteX1" fmla="*/ 69273 w 5611515"/>
                <a:gd name="connsiteY1" fmla="*/ 138546 h 207818"/>
                <a:gd name="connsiteX2" fmla="*/ 274543 w 5611515"/>
                <a:gd name="connsiteY2" fmla="*/ 124905 h 207818"/>
                <a:gd name="connsiteX3" fmla="*/ 443346 w 5611515"/>
                <a:gd name="connsiteY3" fmla="*/ 124691 h 207818"/>
                <a:gd name="connsiteX4" fmla="*/ 554182 w 5611515"/>
                <a:gd name="connsiteY4" fmla="*/ 152400 h 207818"/>
                <a:gd name="connsiteX5" fmla="*/ 595746 w 5611515"/>
                <a:gd name="connsiteY5" fmla="*/ 110837 h 207818"/>
                <a:gd name="connsiteX6" fmla="*/ 748146 w 5611515"/>
                <a:gd name="connsiteY6" fmla="*/ 138546 h 207818"/>
                <a:gd name="connsiteX7" fmla="*/ 775855 w 5611515"/>
                <a:gd name="connsiteY7" fmla="*/ 180109 h 207818"/>
                <a:gd name="connsiteX8" fmla="*/ 914400 w 5611515"/>
                <a:gd name="connsiteY8" fmla="*/ 152400 h 207818"/>
                <a:gd name="connsiteX9" fmla="*/ 969818 w 5611515"/>
                <a:gd name="connsiteY9" fmla="*/ 124691 h 207818"/>
                <a:gd name="connsiteX10" fmla="*/ 1025236 w 5611515"/>
                <a:gd name="connsiteY10" fmla="*/ 110837 h 207818"/>
                <a:gd name="connsiteX11" fmla="*/ 1066800 w 5611515"/>
                <a:gd name="connsiteY11" fmla="*/ 96982 h 207818"/>
                <a:gd name="connsiteX12" fmla="*/ 1191491 w 5611515"/>
                <a:gd name="connsiteY12" fmla="*/ 110837 h 207818"/>
                <a:gd name="connsiteX13" fmla="*/ 1274618 w 5611515"/>
                <a:gd name="connsiteY13" fmla="*/ 138546 h 207818"/>
                <a:gd name="connsiteX14" fmla="*/ 1343891 w 5611515"/>
                <a:gd name="connsiteY14" fmla="*/ 124691 h 207818"/>
                <a:gd name="connsiteX15" fmla="*/ 1385455 w 5611515"/>
                <a:gd name="connsiteY15" fmla="*/ 110837 h 207818"/>
                <a:gd name="connsiteX16" fmla="*/ 1496291 w 5611515"/>
                <a:gd name="connsiteY16" fmla="*/ 124691 h 207818"/>
                <a:gd name="connsiteX17" fmla="*/ 1524000 w 5611515"/>
                <a:gd name="connsiteY17" fmla="*/ 166255 h 207818"/>
                <a:gd name="connsiteX18" fmla="*/ 1745673 w 5611515"/>
                <a:gd name="connsiteY18" fmla="*/ 166255 h 207818"/>
                <a:gd name="connsiteX19" fmla="*/ 1884218 w 5611515"/>
                <a:gd name="connsiteY19" fmla="*/ 69273 h 207818"/>
                <a:gd name="connsiteX20" fmla="*/ 1925782 w 5611515"/>
                <a:gd name="connsiteY20" fmla="*/ 41564 h 207818"/>
                <a:gd name="connsiteX21" fmla="*/ 1967346 w 5611515"/>
                <a:gd name="connsiteY21" fmla="*/ 83128 h 207818"/>
                <a:gd name="connsiteX22" fmla="*/ 1995055 w 5611515"/>
                <a:gd name="connsiteY22" fmla="*/ 124691 h 207818"/>
                <a:gd name="connsiteX23" fmla="*/ 2036618 w 5611515"/>
                <a:gd name="connsiteY23" fmla="*/ 138546 h 207818"/>
                <a:gd name="connsiteX24" fmla="*/ 2133600 w 5611515"/>
                <a:gd name="connsiteY24" fmla="*/ 180109 h 207818"/>
                <a:gd name="connsiteX25" fmla="*/ 2341418 w 5611515"/>
                <a:gd name="connsiteY25" fmla="*/ 124691 h 207818"/>
                <a:gd name="connsiteX26" fmla="*/ 2452255 w 5611515"/>
                <a:gd name="connsiteY26" fmla="*/ 138546 h 207818"/>
                <a:gd name="connsiteX27" fmla="*/ 2535382 w 5611515"/>
                <a:gd name="connsiteY27" fmla="*/ 207818 h 207818"/>
                <a:gd name="connsiteX28" fmla="*/ 2604655 w 5611515"/>
                <a:gd name="connsiteY28" fmla="*/ 193964 h 207818"/>
                <a:gd name="connsiteX29" fmla="*/ 2687782 w 5611515"/>
                <a:gd name="connsiteY29" fmla="*/ 110837 h 207818"/>
                <a:gd name="connsiteX30" fmla="*/ 2729346 w 5611515"/>
                <a:gd name="connsiteY30" fmla="*/ 83128 h 207818"/>
                <a:gd name="connsiteX31" fmla="*/ 2854036 w 5611515"/>
                <a:gd name="connsiteY31" fmla="*/ 110837 h 207818"/>
                <a:gd name="connsiteX32" fmla="*/ 2881746 w 5611515"/>
                <a:gd name="connsiteY32" fmla="*/ 138546 h 207818"/>
                <a:gd name="connsiteX33" fmla="*/ 2923309 w 5611515"/>
                <a:gd name="connsiteY33" fmla="*/ 166255 h 207818"/>
                <a:gd name="connsiteX34" fmla="*/ 3061855 w 5611515"/>
                <a:gd name="connsiteY34" fmla="*/ 152400 h 207818"/>
                <a:gd name="connsiteX35" fmla="*/ 3103418 w 5611515"/>
                <a:gd name="connsiteY35" fmla="*/ 138546 h 207818"/>
                <a:gd name="connsiteX36" fmla="*/ 3158836 w 5611515"/>
                <a:gd name="connsiteY36" fmla="*/ 166255 h 207818"/>
                <a:gd name="connsiteX37" fmla="*/ 3435927 w 5611515"/>
                <a:gd name="connsiteY37" fmla="*/ 152400 h 207818"/>
                <a:gd name="connsiteX38" fmla="*/ 3477491 w 5611515"/>
                <a:gd name="connsiteY38" fmla="*/ 166255 h 207818"/>
                <a:gd name="connsiteX39" fmla="*/ 3546764 w 5611515"/>
                <a:gd name="connsiteY39" fmla="*/ 124691 h 207818"/>
                <a:gd name="connsiteX40" fmla="*/ 3560618 w 5611515"/>
                <a:gd name="connsiteY40" fmla="*/ 83128 h 207818"/>
                <a:gd name="connsiteX41" fmla="*/ 3588327 w 5611515"/>
                <a:gd name="connsiteY41" fmla="*/ 27709 h 207818"/>
                <a:gd name="connsiteX42" fmla="*/ 3629891 w 5611515"/>
                <a:gd name="connsiteY42" fmla="*/ 0 h 207818"/>
                <a:gd name="connsiteX43" fmla="*/ 3713018 w 5611515"/>
                <a:gd name="connsiteY43" fmla="*/ 96982 h 207818"/>
                <a:gd name="connsiteX44" fmla="*/ 3740727 w 5611515"/>
                <a:gd name="connsiteY44" fmla="*/ 138546 h 207818"/>
                <a:gd name="connsiteX45" fmla="*/ 3782291 w 5611515"/>
                <a:gd name="connsiteY45" fmla="*/ 152400 h 207818"/>
                <a:gd name="connsiteX46" fmla="*/ 3837709 w 5611515"/>
                <a:gd name="connsiteY46" fmla="*/ 180109 h 207818"/>
                <a:gd name="connsiteX47" fmla="*/ 3934691 w 5611515"/>
                <a:gd name="connsiteY47" fmla="*/ 166255 h 207818"/>
                <a:gd name="connsiteX48" fmla="*/ 3976255 w 5611515"/>
                <a:gd name="connsiteY48" fmla="*/ 138546 h 207818"/>
                <a:gd name="connsiteX49" fmla="*/ 4031673 w 5611515"/>
                <a:gd name="connsiteY49" fmla="*/ 124691 h 207818"/>
                <a:gd name="connsiteX50" fmla="*/ 4142509 w 5611515"/>
                <a:gd name="connsiteY50" fmla="*/ 152400 h 207818"/>
                <a:gd name="connsiteX51" fmla="*/ 4184073 w 5611515"/>
                <a:gd name="connsiteY51" fmla="*/ 166255 h 207818"/>
                <a:gd name="connsiteX52" fmla="*/ 4267200 w 5611515"/>
                <a:gd name="connsiteY52" fmla="*/ 207818 h 207818"/>
                <a:gd name="connsiteX53" fmla="*/ 4308764 w 5611515"/>
                <a:gd name="connsiteY53" fmla="*/ 166255 h 207818"/>
                <a:gd name="connsiteX54" fmla="*/ 4391891 w 5611515"/>
                <a:gd name="connsiteY54" fmla="*/ 110837 h 207818"/>
                <a:gd name="connsiteX55" fmla="*/ 4544291 w 5611515"/>
                <a:gd name="connsiteY55" fmla="*/ 152400 h 207818"/>
                <a:gd name="connsiteX56" fmla="*/ 4627418 w 5611515"/>
                <a:gd name="connsiteY56" fmla="*/ 180109 h 207818"/>
                <a:gd name="connsiteX57" fmla="*/ 4765964 w 5611515"/>
                <a:gd name="connsiteY57" fmla="*/ 138546 h 207818"/>
                <a:gd name="connsiteX58" fmla="*/ 4807527 w 5611515"/>
                <a:gd name="connsiteY58" fmla="*/ 180109 h 207818"/>
                <a:gd name="connsiteX59" fmla="*/ 4918364 w 5611515"/>
                <a:gd name="connsiteY59" fmla="*/ 180109 h 207818"/>
                <a:gd name="connsiteX60" fmla="*/ 4946073 w 5611515"/>
                <a:gd name="connsiteY60" fmla="*/ 138546 h 207818"/>
                <a:gd name="connsiteX61" fmla="*/ 5126182 w 5611515"/>
                <a:gd name="connsiteY61" fmla="*/ 124691 h 207818"/>
                <a:gd name="connsiteX62" fmla="*/ 5167746 w 5611515"/>
                <a:gd name="connsiteY62" fmla="*/ 152400 h 207818"/>
                <a:gd name="connsiteX63" fmla="*/ 5250873 w 5611515"/>
                <a:gd name="connsiteY63" fmla="*/ 96982 h 207818"/>
                <a:gd name="connsiteX64" fmla="*/ 5292436 w 5611515"/>
                <a:gd name="connsiteY64" fmla="*/ 69273 h 207818"/>
                <a:gd name="connsiteX65" fmla="*/ 5403273 w 5611515"/>
                <a:gd name="connsiteY65" fmla="*/ 152400 h 207818"/>
                <a:gd name="connsiteX66" fmla="*/ 5472546 w 5611515"/>
                <a:gd name="connsiteY66" fmla="*/ 138546 h 207818"/>
                <a:gd name="connsiteX67" fmla="*/ 5514109 w 5611515"/>
                <a:gd name="connsiteY67" fmla="*/ 110837 h 207818"/>
                <a:gd name="connsiteX68" fmla="*/ 5555673 w 5611515"/>
                <a:gd name="connsiteY68" fmla="*/ 96982 h 207818"/>
                <a:gd name="connsiteX69" fmla="*/ 5611091 w 5611515"/>
                <a:gd name="connsiteY69" fmla="*/ 138546 h 207818"/>
                <a:gd name="connsiteX0" fmla="*/ 0 w 5611515"/>
                <a:gd name="connsiteY0" fmla="*/ 110837 h 207818"/>
                <a:gd name="connsiteX1" fmla="*/ 69273 w 5611515"/>
                <a:gd name="connsiteY1" fmla="*/ 138546 h 207818"/>
                <a:gd name="connsiteX2" fmla="*/ 274543 w 5611515"/>
                <a:gd name="connsiteY2" fmla="*/ 124905 h 207818"/>
                <a:gd name="connsiteX3" fmla="*/ 407435 w 5611515"/>
                <a:gd name="connsiteY3" fmla="*/ 124691 h 207818"/>
                <a:gd name="connsiteX4" fmla="*/ 554182 w 5611515"/>
                <a:gd name="connsiteY4" fmla="*/ 152400 h 207818"/>
                <a:gd name="connsiteX5" fmla="*/ 595746 w 5611515"/>
                <a:gd name="connsiteY5" fmla="*/ 110837 h 207818"/>
                <a:gd name="connsiteX6" fmla="*/ 748146 w 5611515"/>
                <a:gd name="connsiteY6" fmla="*/ 138546 h 207818"/>
                <a:gd name="connsiteX7" fmla="*/ 775855 w 5611515"/>
                <a:gd name="connsiteY7" fmla="*/ 180109 h 207818"/>
                <a:gd name="connsiteX8" fmla="*/ 914400 w 5611515"/>
                <a:gd name="connsiteY8" fmla="*/ 152400 h 207818"/>
                <a:gd name="connsiteX9" fmla="*/ 969818 w 5611515"/>
                <a:gd name="connsiteY9" fmla="*/ 124691 h 207818"/>
                <a:gd name="connsiteX10" fmla="*/ 1025236 w 5611515"/>
                <a:gd name="connsiteY10" fmla="*/ 110837 h 207818"/>
                <a:gd name="connsiteX11" fmla="*/ 1066800 w 5611515"/>
                <a:gd name="connsiteY11" fmla="*/ 96982 h 207818"/>
                <a:gd name="connsiteX12" fmla="*/ 1191491 w 5611515"/>
                <a:gd name="connsiteY12" fmla="*/ 110837 h 207818"/>
                <a:gd name="connsiteX13" fmla="*/ 1274618 w 5611515"/>
                <a:gd name="connsiteY13" fmla="*/ 138546 h 207818"/>
                <a:gd name="connsiteX14" fmla="*/ 1343891 w 5611515"/>
                <a:gd name="connsiteY14" fmla="*/ 124691 h 207818"/>
                <a:gd name="connsiteX15" fmla="*/ 1385455 w 5611515"/>
                <a:gd name="connsiteY15" fmla="*/ 110837 h 207818"/>
                <a:gd name="connsiteX16" fmla="*/ 1496291 w 5611515"/>
                <a:gd name="connsiteY16" fmla="*/ 124691 h 207818"/>
                <a:gd name="connsiteX17" fmla="*/ 1524000 w 5611515"/>
                <a:gd name="connsiteY17" fmla="*/ 166255 h 207818"/>
                <a:gd name="connsiteX18" fmla="*/ 1745673 w 5611515"/>
                <a:gd name="connsiteY18" fmla="*/ 166255 h 207818"/>
                <a:gd name="connsiteX19" fmla="*/ 1884218 w 5611515"/>
                <a:gd name="connsiteY19" fmla="*/ 69273 h 207818"/>
                <a:gd name="connsiteX20" fmla="*/ 1925782 w 5611515"/>
                <a:gd name="connsiteY20" fmla="*/ 41564 h 207818"/>
                <a:gd name="connsiteX21" fmla="*/ 1967346 w 5611515"/>
                <a:gd name="connsiteY21" fmla="*/ 83128 h 207818"/>
                <a:gd name="connsiteX22" fmla="*/ 1995055 w 5611515"/>
                <a:gd name="connsiteY22" fmla="*/ 124691 h 207818"/>
                <a:gd name="connsiteX23" fmla="*/ 2036618 w 5611515"/>
                <a:gd name="connsiteY23" fmla="*/ 138546 h 207818"/>
                <a:gd name="connsiteX24" fmla="*/ 2133600 w 5611515"/>
                <a:gd name="connsiteY24" fmla="*/ 180109 h 207818"/>
                <a:gd name="connsiteX25" fmla="*/ 2341418 w 5611515"/>
                <a:gd name="connsiteY25" fmla="*/ 124691 h 207818"/>
                <a:gd name="connsiteX26" fmla="*/ 2452255 w 5611515"/>
                <a:gd name="connsiteY26" fmla="*/ 138546 h 207818"/>
                <a:gd name="connsiteX27" fmla="*/ 2535382 w 5611515"/>
                <a:gd name="connsiteY27" fmla="*/ 207818 h 207818"/>
                <a:gd name="connsiteX28" fmla="*/ 2604655 w 5611515"/>
                <a:gd name="connsiteY28" fmla="*/ 193964 h 207818"/>
                <a:gd name="connsiteX29" fmla="*/ 2687782 w 5611515"/>
                <a:gd name="connsiteY29" fmla="*/ 110837 h 207818"/>
                <a:gd name="connsiteX30" fmla="*/ 2729346 w 5611515"/>
                <a:gd name="connsiteY30" fmla="*/ 83128 h 207818"/>
                <a:gd name="connsiteX31" fmla="*/ 2854036 w 5611515"/>
                <a:gd name="connsiteY31" fmla="*/ 110837 h 207818"/>
                <a:gd name="connsiteX32" fmla="*/ 2881746 w 5611515"/>
                <a:gd name="connsiteY32" fmla="*/ 138546 h 207818"/>
                <a:gd name="connsiteX33" fmla="*/ 2923309 w 5611515"/>
                <a:gd name="connsiteY33" fmla="*/ 166255 h 207818"/>
                <a:gd name="connsiteX34" fmla="*/ 3061855 w 5611515"/>
                <a:gd name="connsiteY34" fmla="*/ 152400 h 207818"/>
                <a:gd name="connsiteX35" fmla="*/ 3103418 w 5611515"/>
                <a:gd name="connsiteY35" fmla="*/ 138546 h 207818"/>
                <a:gd name="connsiteX36" fmla="*/ 3158836 w 5611515"/>
                <a:gd name="connsiteY36" fmla="*/ 166255 h 207818"/>
                <a:gd name="connsiteX37" fmla="*/ 3435927 w 5611515"/>
                <a:gd name="connsiteY37" fmla="*/ 152400 h 207818"/>
                <a:gd name="connsiteX38" fmla="*/ 3477491 w 5611515"/>
                <a:gd name="connsiteY38" fmla="*/ 166255 h 207818"/>
                <a:gd name="connsiteX39" fmla="*/ 3546764 w 5611515"/>
                <a:gd name="connsiteY39" fmla="*/ 124691 h 207818"/>
                <a:gd name="connsiteX40" fmla="*/ 3560618 w 5611515"/>
                <a:gd name="connsiteY40" fmla="*/ 83128 h 207818"/>
                <a:gd name="connsiteX41" fmla="*/ 3588327 w 5611515"/>
                <a:gd name="connsiteY41" fmla="*/ 27709 h 207818"/>
                <a:gd name="connsiteX42" fmla="*/ 3629891 w 5611515"/>
                <a:gd name="connsiteY42" fmla="*/ 0 h 207818"/>
                <a:gd name="connsiteX43" fmla="*/ 3713018 w 5611515"/>
                <a:gd name="connsiteY43" fmla="*/ 96982 h 207818"/>
                <a:gd name="connsiteX44" fmla="*/ 3740727 w 5611515"/>
                <a:gd name="connsiteY44" fmla="*/ 138546 h 207818"/>
                <a:gd name="connsiteX45" fmla="*/ 3782291 w 5611515"/>
                <a:gd name="connsiteY45" fmla="*/ 152400 h 207818"/>
                <a:gd name="connsiteX46" fmla="*/ 3837709 w 5611515"/>
                <a:gd name="connsiteY46" fmla="*/ 180109 h 207818"/>
                <a:gd name="connsiteX47" fmla="*/ 3934691 w 5611515"/>
                <a:gd name="connsiteY47" fmla="*/ 166255 h 207818"/>
                <a:gd name="connsiteX48" fmla="*/ 3976255 w 5611515"/>
                <a:gd name="connsiteY48" fmla="*/ 138546 h 207818"/>
                <a:gd name="connsiteX49" fmla="*/ 4031673 w 5611515"/>
                <a:gd name="connsiteY49" fmla="*/ 124691 h 207818"/>
                <a:gd name="connsiteX50" fmla="*/ 4142509 w 5611515"/>
                <a:gd name="connsiteY50" fmla="*/ 152400 h 207818"/>
                <a:gd name="connsiteX51" fmla="*/ 4184073 w 5611515"/>
                <a:gd name="connsiteY51" fmla="*/ 166255 h 207818"/>
                <a:gd name="connsiteX52" fmla="*/ 4267200 w 5611515"/>
                <a:gd name="connsiteY52" fmla="*/ 207818 h 207818"/>
                <a:gd name="connsiteX53" fmla="*/ 4308764 w 5611515"/>
                <a:gd name="connsiteY53" fmla="*/ 166255 h 207818"/>
                <a:gd name="connsiteX54" fmla="*/ 4391891 w 5611515"/>
                <a:gd name="connsiteY54" fmla="*/ 110837 h 207818"/>
                <a:gd name="connsiteX55" fmla="*/ 4544291 w 5611515"/>
                <a:gd name="connsiteY55" fmla="*/ 152400 h 207818"/>
                <a:gd name="connsiteX56" fmla="*/ 4627418 w 5611515"/>
                <a:gd name="connsiteY56" fmla="*/ 180109 h 207818"/>
                <a:gd name="connsiteX57" fmla="*/ 4765964 w 5611515"/>
                <a:gd name="connsiteY57" fmla="*/ 138546 h 207818"/>
                <a:gd name="connsiteX58" fmla="*/ 4807527 w 5611515"/>
                <a:gd name="connsiteY58" fmla="*/ 180109 h 207818"/>
                <a:gd name="connsiteX59" fmla="*/ 4918364 w 5611515"/>
                <a:gd name="connsiteY59" fmla="*/ 180109 h 207818"/>
                <a:gd name="connsiteX60" fmla="*/ 4946073 w 5611515"/>
                <a:gd name="connsiteY60" fmla="*/ 138546 h 207818"/>
                <a:gd name="connsiteX61" fmla="*/ 5126182 w 5611515"/>
                <a:gd name="connsiteY61" fmla="*/ 124691 h 207818"/>
                <a:gd name="connsiteX62" fmla="*/ 5167746 w 5611515"/>
                <a:gd name="connsiteY62" fmla="*/ 152400 h 207818"/>
                <a:gd name="connsiteX63" fmla="*/ 5250873 w 5611515"/>
                <a:gd name="connsiteY63" fmla="*/ 96982 h 207818"/>
                <a:gd name="connsiteX64" fmla="*/ 5292436 w 5611515"/>
                <a:gd name="connsiteY64" fmla="*/ 69273 h 207818"/>
                <a:gd name="connsiteX65" fmla="*/ 5403273 w 5611515"/>
                <a:gd name="connsiteY65" fmla="*/ 152400 h 207818"/>
                <a:gd name="connsiteX66" fmla="*/ 5472546 w 5611515"/>
                <a:gd name="connsiteY66" fmla="*/ 138546 h 207818"/>
                <a:gd name="connsiteX67" fmla="*/ 5514109 w 5611515"/>
                <a:gd name="connsiteY67" fmla="*/ 110837 h 207818"/>
                <a:gd name="connsiteX68" fmla="*/ 5555673 w 5611515"/>
                <a:gd name="connsiteY68" fmla="*/ 96982 h 207818"/>
                <a:gd name="connsiteX69" fmla="*/ 5611091 w 5611515"/>
                <a:gd name="connsiteY69" fmla="*/ 138546 h 207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5611515" h="207818">
                  <a:moveTo>
                    <a:pt x="0" y="110837"/>
                  </a:moveTo>
                  <a:cubicBezTo>
                    <a:pt x="23091" y="120073"/>
                    <a:pt x="23516" y="136201"/>
                    <a:pt x="69273" y="138546"/>
                  </a:cubicBezTo>
                  <a:cubicBezTo>
                    <a:pt x="115030" y="140891"/>
                    <a:pt x="171156" y="159366"/>
                    <a:pt x="274543" y="124905"/>
                  </a:cubicBezTo>
                  <a:cubicBezTo>
                    <a:pt x="306870" y="129523"/>
                    <a:pt x="360829" y="120109"/>
                    <a:pt x="407435" y="124691"/>
                  </a:cubicBezTo>
                  <a:cubicBezTo>
                    <a:pt x="454041" y="129273"/>
                    <a:pt x="328479" y="190018"/>
                    <a:pt x="554182" y="152400"/>
                  </a:cubicBezTo>
                  <a:cubicBezTo>
                    <a:pt x="568037" y="138546"/>
                    <a:pt x="576619" y="115087"/>
                    <a:pt x="595746" y="110837"/>
                  </a:cubicBezTo>
                  <a:cubicBezTo>
                    <a:pt x="604145" y="108970"/>
                    <a:pt x="733442" y="135605"/>
                    <a:pt x="748146" y="138546"/>
                  </a:cubicBezTo>
                  <a:cubicBezTo>
                    <a:pt x="757382" y="152400"/>
                    <a:pt x="759262" y="178726"/>
                    <a:pt x="775855" y="180109"/>
                  </a:cubicBezTo>
                  <a:cubicBezTo>
                    <a:pt x="822789" y="184020"/>
                    <a:pt x="914400" y="152400"/>
                    <a:pt x="914400" y="152400"/>
                  </a:cubicBezTo>
                  <a:cubicBezTo>
                    <a:pt x="932873" y="143164"/>
                    <a:pt x="950480" y="131943"/>
                    <a:pt x="969818" y="124691"/>
                  </a:cubicBezTo>
                  <a:cubicBezTo>
                    <a:pt x="987647" y="118005"/>
                    <a:pt x="1006927" y="116068"/>
                    <a:pt x="1025236" y="110837"/>
                  </a:cubicBezTo>
                  <a:cubicBezTo>
                    <a:pt x="1039278" y="106825"/>
                    <a:pt x="1052945" y="101600"/>
                    <a:pt x="1066800" y="96982"/>
                  </a:cubicBezTo>
                  <a:cubicBezTo>
                    <a:pt x="1108364" y="101600"/>
                    <a:pt x="1150484" y="102635"/>
                    <a:pt x="1191491" y="110837"/>
                  </a:cubicBezTo>
                  <a:cubicBezTo>
                    <a:pt x="1220132" y="116565"/>
                    <a:pt x="1274618" y="138546"/>
                    <a:pt x="1274618" y="138546"/>
                  </a:cubicBezTo>
                  <a:cubicBezTo>
                    <a:pt x="1297709" y="133928"/>
                    <a:pt x="1321046" y="130402"/>
                    <a:pt x="1343891" y="124691"/>
                  </a:cubicBezTo>
                  <a:cubicBezTo>
                    <a:pt x="1358059" y="121149"/>
                    <a:pt x="1370851" y="110837"/>
                    <a:pt x="1385455" y="110837"/>
                  </a:cubicBezTo>
                  <a:cubicBezTo>
                    <a:pt x="1422688" y="110837"/>
                    <a:pt x="1459346" y="120073"/>
                    <a:pt x="1496291" y="124691"/>
                  </a:cubicBezTo>
                  <a:cubicBezTo>
                    <a:pt x="1505527" y="138546"/>
                    <a:pt x="1512226" y="154481"/>
                    <a:pt x="1524000" y="166255"/>
                  </a:cubicBezTo>
                  <a:cubicBezTo>
                    <a:pt x="1589496" y="231751"/>
                    <a:pt x="1646174" y="181562"/>
                    <a:pt x="1745673" y="166255"/>
                  </a:cubicBezTo>
                  <a:cubicBezTo>
                    <a:pt x="1827730" y="104711"/>
                    <a:pt x="1781881" y="137497"/>
                    <a:pt x="1884218" y="69273"/>
                  </a:cubicBezTo>
                  <a:lnTo>
                    <a:pt x="1925782" y="41564"/>
                  </a:lnTo>
                  <a:cubicBezTo>
                    <a:pt x="1939637" y="55419"/>
                    <a:pt x="1954803" y="68076"/>
                    <a:pt x="1967346" y="83128"/>
                  </a:cubicBezTo>
                  <a:cubicBezTo>
                    <a:pt x="1978006" y="95920"/>
                    <a:pt x="1982053" y="114289"/>
                    <a:pt x="1995055" y="124691"/>
                  </a:cubicBezTo>
                  <a:cubicBezTo>
                    <a:pt x="2006459" y="133814"/>
                    <a:pt x="2023195" y="132793"/>
                    <a:pt x="2036618" y="138546"/>
                  </a:cubicBezTo>
                  <a:cubicBezTo>
                    <a:pt x="2156441" y="189899"/>
                    <a:pt x="2036138" y="147623"/>
                    <a:pt x="2133600" y="180109"/>
                  </a:cubicBezTo>
                  <a:cubicBezTo>
                    <a:pt x="2314023" y="135004"/>
                    <a:pt x="2245663" y="156611"/>
                    <a:pt x="2341418" y="124691"/>
                  </a:cubicBezTo>
                  <a:cubicBezTo>
                    <a:pt x="2378364" y="129309"/>
                    <a:pt x="2416334" y="128749"/>
                    <a:pt x="2452255" y="138546"/>
                  </a:cubicBezTo>
                  <a:cubicBezTo>
                    <a:pt x="2478775" y="145779"/>
                    <a:pt x="2518928" y="191365"/>
                    <a:pt x="2535382" y="207818"/>
                  </a:cubicBezTo>
                  <a:cubicBezTo>
                    <a:pt x="2558473" y="203200"/>
                    <a:pt x="2584788" y="206606"/>
                    <a:pt x="2604655" y="193964"/>
                  </a:cubicBezTo>
                  <a:cubicBezTo>
                    <a:pt x="2637715" y="172926"/>
                    <a:pt x="2655177" y="132574"/>
                    <a:pt x="2687782" y="110837"/>
                  </a:cubicBezTo>
                  <a:lnTo>
                    <a:pt x="2729346" y="83128"/>
                  </a:lnTo>
                  <a:cubicBezTo>
                    <a:pt x="2770909" y="92364"/>
                    <a:pt x="2814022" y="96287"/>
                    <a:pt x="2854036" y="110837"/>
                  </a:cubicBezTo>
                  <a:cubicBezTo>
                    <a:pt x="2866312" y="115301"/>
                    <a:pt x="2871546" y="130386"/>
                    <a:pt x="2881746" y="138546"/>
                  </a:cubicBezTo>
                  <a:cubicBezTo>
                    <a:pt x="2894748" y="148948"/>
                    <a:pt x="2909455" y="157019"/>
                    <a:pt x="2923309" y="166255"/>
                  </a:cubicBezTo>
                  <a:cubicBezTo>
                    <a:pt x="2969491" y="161637"/>
                    <a:pt x="3015982" y="159457"/>
                    <a:pt x="3061855" y="152400"/>
                  </a:cubicBezTo>
                  <a:cubicBezTo>
                    <a:pt x="3076289" y="150179"/>
                    <a:pt x="3088961" y="136481"/>
                    <a:pt x="3103418" y="138546"/>
                  </a:cubicBezTo>
                  <a:cubicBezTo>
                    <a:pt x="3123863" y="141467"/>
                    <a:pt x="3140363" y="157019"/>
                    <a:pt x="3158836" y="166255"/>
                  </a:cubicBezTo>
                  <a:cubicBezTo>
                    <a:pt x="3361817" y="132425"/>
                    <a:pt x="3269342" y="131578"/>
                    <a:pt x="3435927" y="152400"/>
                  </a:cubicBezTo>
                  <a:cubicBezTo>
                    <a:pt x="3449782" y="157018"/>
                    <a:pt x="3463323" y="169797"/>
                    <a:pt x="3477491" y="166255"/>
                  </a:cubicBezTo>
                  <a:cubicBezTo>
                    <a:pt x="3503616" y="159724"/>
                    <a:pt x="3527723" y="143732"/>
                    <a:pt x="3546764" y="124691"/>
                  </a:cubicBezTo>
                  <a:cubicBezTo>
                    <a:pt x="3557090" y="114365"/>
                    <a:pt x="3554865" y="96551"/>
                    <a:pt x="3560618" y="83128"/>
                  </a:cubicBezTo>
                  <a:cubicBezTo>
                    <a:pt x="3568754" y="64145"/>
                    <a:pt x="3575105" y="43575"/>
                    <a:pt x="3588327" y="27709"/>
                  </a:cubicBezTo>
                  <a:cubicBezTo>
                    <a:pt x="3598987" y="14917"/>
                    <a:pt x="3616036" y="9236"/>
                    <a:pt x="3629891" y="0"/>
                  </a:cubicBezTo>
                  <a:cubicBezTo>
                    <a:pt x="3680242" y="50351"/>
                    <a:pt x="3668585" y="34775"/>
                    <a:pt x="3713018" y="96982"/>
                  </a:cubicBezTo>
                  <a:cubicBezTo>
                    <a:pt x="3722696" y="110532"/>
                    <a:pt x="3727725" y="128144"/>
                    <a:pt x="3740727" y="138546"/>
                  </a:cubicBezTo>
                  <a:cubicBezTo>
                    <a:pt x="3752131" y="147669"/>
                    <a:pt x="3768868" y="146647"/>
                    <a:pt x="3782291" y="152400"/>
                  </a:cubicBezTo>
                  <a:cubicBezTo>
                    <a:pt x="3801274" y="160536"/>
                    <a:pt x="3819236" y="170873"/>
                    <a:pt x="3837709" y="180109"/>
                  </a:cubicBezTo>
                  <a:cubicBezTo>
                    <a:pt x="3870036" y="175491"/>
                    <a:pt x="3903413" y="175638"/>
                    <a:pt x="3934691" y="166255"/>
                  </a:cubicBezTo>
                  <a:cubicBezTo>
                    <a:pt x="3950640" y="161470"/>
                    <a:pt x="3960950" y="145105"/>
                    <a:pt x="3976255" y="138546"/>
                  </a:cubicBezTo>
                  <a:cubicBezTo>
                    <a:pt x="3993757" y="131045"/>
                    <a:pt x="4013200" y="129309"/>
                    <a:pt x="4031673" y="124691"/>
                  </a:cubicBezTo>
                  <a:cubicBezTo>
                    <a:pt x="4068618" y="133927"/>
                    <a:pt x="4105769" y="142380"/>
                    <a:pt x="4142509" y="152400"/>
                  </a:cubicBezTo>
                  <a:cubicBezTo>
                    <a:pt x="4156599" y="156243"/>
                    <a:pt x="4171011" y="159724"/>
                    <a:pt x="4184073" y="166255"/>
                  </a:cubicBezTo>
                  <a:cubicBezTo>
                    <a:pt x="4291495" y="219967"/>
                    <a:pt x="4162734" y="172998"/>
                    <a:pt x="4267200" y="207818"/>
                  </a:cubicBezTo>
                  <a:cubicBezTo>
                    <a:pt x="4281055" y="193964"/>
                    <a:pt x="4293298" y="178284"/>
                    <a:pt x="4308764" y="166255"/>
                  </a:cubicBezTo>
                  <a:cubicBezTo>
                    <a:pt x="4335051" y="145810"/>
                    <a:pt x="4391891" y="110837"/>
                    <a:pt x="4391891" y="110837"/>
                  </a:cubicBezTo>
                  <a:cubicBezTo>
                    <a:pt x="4632088" y="140861"/>
                    <a:pt x="4421284" y="97730"/>
                    <a:pt x="4544291" y="152400"/>
                  </a:cubicBezTo>
                  <a:cubicBezTo>
                    <a:pt x="4570981" y="164262"/>
                    <a:pt x="4627418" y="180109"/>
                    <a:pt x="4627418" y="180109"/>
                  </a:cubicBezTo>
                  <a:cubicBezTo>
                    <a:pt x="4726389" y="114129"/>
                    <a:pt x="4678238" y="116614"/>
                    <a:pt x="4765964" y="138546"/>
                  </a:cubicBezTo>
                  <a:cubicBezTo>
                    <a:pt x="4779818" y="152400"/>
                    <a:pt x="4790516" y="170388"/>
                    <a:pt x="4807527" y="180109"/>
                  </a:cubicBezTo>
                  <a:cubicBezTo>
                    <a:pt x="4852505" y="205811"/>
                    <a:pt x="4873386" y="191354"/>
                    <a:pt x="4918364" y="180109"/>
                  </a:cubicBezTo>
                  <a:cubicBezTo>
                    <a:pt x="4927600" y="166255"/>
                    <a:pt x="4933281" y="149206"/>
                    <a:pt x="4946073" y="138546"/>
                  </a:cubicBezTo>
                  <a:cubicBezTo>
                    <a:pt x="5006135" y="88495"/>
                    <a:pt x="5047300" y="115927"/>
                    <a:pt x="5126182" y="124691"/>
                  </a:cubicBezTo>
                  <a:cubicBezTo>
                    <a:pt x="5140037" y="133927"/>
                    <a:pt x="5151262" y="150045"/>
                    <a:pt x="5167746" y="152400"/>
                  </a:cubicBezTo>
                  <a:cubicBezTo>
                    <a:pt x="5233862" y="161846"/>
                    <a:pt x="5217373" y="130483"/>
                    <a:pt x="5250873" y="96982"/>
                  </a:cubicBezTo>
                  <a:cubicBezTo>
                    <a:pt x="5262647" y="85208"/>
                    <a:pt x="5278582" y="78509"/>
                    <a:pt x="5292436" y="69273"/>
                  </a:cubicBezTo>
                  <a:cubicBezTo>
                    <a:pt x="5372036" y="148873"/>
                    <a:pt x="5330729" y="128220"/>
                    <a:pt x="5403273" y="152400"/>
                  </a:cubicBezTo>
                  <a:cubicBezTo>
                    <a:pt x="5426364" y="147782"/>
                    <a:pt x="5450497" y="146814"/>
                    <a:pt x="5472546" y="138546"/>
                  </a:cubicBezTo>
                  <a:cubicBezTo>
                    <a:pt x="5488137" y="132700"/>
                    <a:pt x="5499216" y="118284"/>
                    <a:pt x="5514109" y="110837"/>
                  </a:cubicBezTo>
                  <a:cubicBezTo>
                    <a:pt x="5527171" y="104306"/>
                    <a:pt x="5541818" y="101600"/>
                    <a:pt x="5555673" y="96982"/>
                  </a:cubicBezTo>
                  <a:cubicBezTo>
                    <a:pt x="5620052" y="113077"/>
                    <a:pt x="5611091" y="91796"/>
                    <a:pt x="5611091" y="138546"/>
                  </a:cubicBezTo>
                </a:path>
              </a:pathLst>
            </a:cu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a:extLst>
              <a:ext uri="{FF2B5EF4-FFF2-40B4-BE49-F238E27FC236}">
                <a16:creationId xmlns:a16="http://schemas.microsoft.com/office/drawing/2014/main" id="{53F4EA16-E905-44B3-835D-3D8895DD4AB4}"/>
              </a:ext>
            </a:extLst>
          </p:cNvPr>
          <p:cNvGrpSpPr/>
          <p:nvPr/>
        </p:nvGrpSpPr>
        <p:grpSpPr>
          <a:xfrm rot="10800000">
            <a:off x="3589049" y="4823992"/>
            <a:ext cx="6632812" cy="514395"/>
            <a:chOff x="2620370" y="5122130"/>
            <a:chExt cx="6632812" cy="514395"/>
          </a:xfrm>
          <a:solidFill>
            <a:srgbClr val="92D050"/>
          </a:solidFill>
        </p:grpSpPr>
        <p:sp>
          <p:nvSpPr>
            <p:cNvPr id="11" name="Freeform: Shape 10">
              <a:extLst>
                <a:ext uri="{FF2B5EF4-FFF2-40B4-BE49-F238E27FC236}">
                  <a16:creationId xmlns:a16="http://schemas.microsoft.com/office/drawing/2014/main" id="{DAD7CDA1-32ED-40CA-BB47-B12F263A652A}"/>
                </a:ext>
              </a:extLst>
            </p:cNvPr>
            <p:cNvSpPr/>
            <p:nvPr/>
          </p:nvSpPr>
          <p:spPr>
            <a:xfrm>
              <a:off x="2620370" y="5227093"/>
              <a:ext cx="6632812" cy="409432"/>
            </a:xfrm>
            <a:custGeom>
              <a:avLst/>
              <a:gdLst>
                <a:gd name="connsiteX0" fmla="*/ 0 w 6632812"/>
                <a:gd name="connsiteY0" fmla="*/ 0 h 409432"/>
                <a:gd name="connsiteX1" fmla="*/ 0 w 6632812"/>
                <a:gd name="connsiteY1" fmla="*/ 409432 h 409432"/>
                <a:gd name="connsiteX2" fmla="*/ 6632812 w 6632812"/>
                <a:gd name="connsiteY2" fmla="*/ 368489 h 409432"/>
                <a:gd name="connsiteX3" fmla="*/ 6619164 w 6632812"/>
                <a:gd name="connsiteY3" fmla="*/ 0 h 409432"/>
              </a:gdLst>
              <a:ahLst/>
              <a:cxnLst>
                <a:cxn ang="0">
                  <a:pos x="connsiteX0" y="connsiteY0"/>
                </a:cxn>
                <a:cxn ang="0">
                  <a:pos x="connsiteX1" y="connsiteY1"/>
                </a:cxn>
                <a:cxn ang="0">
                  <a:pos x="connsiteX2" y="connsiteY2"/>
                </a:cxn>
                <a:cxn ang="0">
                  <a:pos x="connsiteX3" y="connsiteY3"/>
                </a:cxn>
              </a:cxnLst>
              <a:rect l="l" t="t" r="r" b="b"/>
              <a:pathLst>
                <a:path w="6632812" h="409432">
                  <a:moveTo>
                    <a:pt x="0" y="0"/>
                  </a:moveTo>
                  <a:lnTo>
                    <a:pt x="0" y="409432"/>
                  </a:lnTo>
                  <a:lnTo>
                    <a:pt x="6632812" y="368489"/>
                  </a:lnTo>
                  <a:lnTo>
                    <a:pt x="6619164" y="0"/>
                  </a:lnTo>
                </a:path>
              </a:pathLst>
            </a:cu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4545C43-C5BF-4B71-9103-92F3B4CA28AA}"/>
                </a:ext>
              </a:extLst>
            </p:cNvPr>
            <p:cNvSpPr/>
            <p:nvPr/>
          </p:nvSpPr>
          <p:spPr>
            <a:xfrm>
              <a:off x="2625436" y="5122130"/>
              <a:ext cx="6594764" cy="207820"/>
            </a:xfrm>
            <a:custGeom>
              <a:avLst/>
              <a:gdLst>
                <a:gd name="connsiteX0" fmla="*/ 0 w 5611515"/>
                <a:gd name="connsiteY0" fmla="*/ 110837 h 207818"/>
                <a:gd name="connsiteX1" fmla="*/ 69273 w 5611515"/>
                <a:gd name="connsiteY1" fmla="*/ 138546 h 207818"/>
                <a:gd name="connsiteX2" fmla="*/ 346364 w 5611515"/>
                <a:gd name="connsiteY2" fmla="*/ 110837 h 207818"/>
                <a:gd name="connsiteX3" fmla="*/ 443346 w 5611515"/>
                <a:gd name="connsiteY3" fmla="*/ 124691 h 207818"/>
                <a:gd name="connsiteX4" fmla="*/ 554182 w 5611515"/>
                <a:gd name="connsiteY4" fmla="*/ 152400 h 207818"/>
                <a:gd name="connsiteX5" fmla="*/ 595746 w 5611515"/>
                <a:gd name="connsiteY5" fmla="*/ 110837 h 207818"/>
                <a:gd name="connsiteX6" fmla="*/ 748146 w 5611515"/>
                <a:gd name="connsiteY6" fmla="*/ 138546 h 207818"/>
                <a:gd name="connsiteX7" fmla="*/ 775855 w 5611515"/>
                <a:gd name="connsiteY7" fmla="*/ 180109 h 207818"/>
                <a:gd name="connsiteX8" fmla="*/ 914400 w 5611515"/>
                <a:gd name="connsiteY8" fmla="*/ 152400 h 207818"/>
                <a:gd name="connsiteX9" fmla="*/ 969818 w 5611515"/>
                <a:gd name="connsiteY9" fmla="*/ 124691 h 207818"/>
                <a:gd name="connsiteX10" fmla="*/ 1025236 w 5611515"/>
                <a:gd name="connsiteY10" fmla="*/ 110837 h 207818"/>
                <a:gd name="connsiteX11" fmla="*/ 1066800 w 5611515"/>
                <a:gd name="connsiteY11" fmla="*/ 96982 h 207818"/>
                <a:gd name="connsiteX12" fmla="*/ 1191491 w 5611515"/>
                <a:gd name="connsiteY12" fmla="*/ 110837 h 207818"/>
                <a:gd name="connsiteX13" fmla="*/ 1274618 w 5611515"/>
                <a:gd name="connsiteY13" fmla="*/ 138546 h 207818"/>
                <a:gd name="connsiteX14" fmla="*/ 1343891 w 5611515"/>
                <a:gd name="connsiteY14" fmla="*/ 124691 h 207818"/>
                <a:gd name="connsiteX15" fmla="*/ 1385455 w 5611515"/>
                <a:gd name="connsiteY15" fmla="*/ 110837 h 207818"/>
                <a:gd name="connsiteX16" fmla="*/ 1496291 w 5611515"/>
                <a:gd name="connsiteY16" fmla="*/ 124691 h 207818"/>
                <a:gd name="connsiteX17" fmla="*/ 1524000 w 5611515"/>
                <a:gd name="connsiteY17" fmla="*/ 166255 h 207818"/>
                <a:gd name="connsiteX18" fmla="*/ 1745673 w 5611515"/>
                <a:gd name="connsiteY18" fmla="*/ 166255 h 207818"/>
                <a:gd name="connsiteX19" fmla="*/ 1884218 w 5611515"/>
                <a:gd name="connsiteY19" fmla="*/ 69273 h 207818"/>
                <a:gd name="connsiteX20" fmla="*/ 1925782 w 5611515"/>
                <a:gd name="connsiteY20" fmla="*/ 41564 h 207818"/>
                <a:gd name="connsiteX21" fmla="*/ 1967346 w 5611515"/>
                <a:gd name="connsiteY21" fmla="*/ 83128 h 207818"/>
                <a:gd name="connsiteX22" fmla="*/ 1995055 w 5611515"/>
                <a:gd name="connsiteY22" fmla="*/ 124691 h 207818"/>
                <a:gd name="connsiteX23" fmla="*/ 2036618 w 5611515"/>
                <a:gd name="connsiteY23" fmla="*/ 138546 h 207818"/>
                <a:gd name="connsiteX24" fmla="*/ 2133600 w 5611515"/>
                <a:gd name="connsiteY24" fmla="*/ 180109 h 207818"/>
                <a:gd name="connsiteX25" fmla="*/ 2341418 w 5611515"/>
                <a:gd name="connsiteY25" fmla="*/ 124691 h 207818"/>
                <a:gd name="connsiteX26" fmla="*/ 2452255 w 5611515"/>
                <a:gd name="connsiteY26" fmla="*/ 138546 h 207818"/>
                <a:gd name="connsiteX27" fmla="*/ 2535382 w 5611515"/>
                <a:gd name="connsiteY27" fmla="*/ 207818 h 207818"/>
                <a:gd name="connsiteX28" fmla="*/ 2604655 w 5611515"/>
                <a:gd name="connsiteY28" fmla="*/ 193964 h 207818"/>
                <a:gd name="connsiteX29" fmla="*/ 2687782 w 5611515"/>
                <a:gd name="connsiteY29" fmla="*/ 110837 h 207818"/>
                <a:gd name="connsiteX30" fmla="*/ 2729346 w 5611515"/>
                <a:gd name="connsiteY30" fmla="*/ 83128 h 207818"/>
                <a:gd name="connsiteX31" fmla="*/ 2854036 w 5611515"/>
                <a:gd name="connsiteY31" fmla="*/ 110837 h 207818"/>
                <a:gd name="connsiteX32" fmla="*/ 2881746 w 5611515"/>
                <a:gd name="connsiteY32" fmla="*/ 138546 h 207818"/>
                <a:gd name="connsiteX33" fmla="*/ 2923309 w 5611515"/>
                <a:gd name="connsiteY33" fmla="*/ 166255 h 207818"/>
                <a:gd name="connsiteX34" fmla="*/ 3061855 w 5611515"/>
                <a:gd name="connsiteY34" fmla="*/ 152400 h 207818"/>
                <a:gd name="connsiteX35" fmla="*/ 3103418 w 5611515"/>
                <a:gd name="connsiteY35" fmla="*/ 138546 h 207818"/>
                <a:gd name="connsiteX36" fmla="*/ 3158836 w 5611515"/>
                <a:gd name="connsiteY36" fmla="*/ 166255 h 207818"/>
                <a:gd name="connsiteX37" fmla="*/ 3435927 w 5611515"/>
                <a:gd name="connsiteY37" fmla="*/ 152400 h 207818"/>
                <a:gd name="connsiteX38" fmla="*/ 3477491 w 5611515"/>
                <a:gd name="connsiteY38" fmla="*/ 166255 h 207818"/>
                <a:gd name="connsiteX39" fmla="*/ 3546764 w 5611515"/>
                <a:gd name="connsiteY39" fmla="*/ 124691 h 207818"/>
                <a:gd name="connsiteX40" fmla="*/ 3560618 w 5611515"/>
                <a:gd name="connsiteY40" fmla="*/ 83128 h 207818"/>
                <a:gd name="connsiteX41" fmla="*/ 3588327 w 5611515"/>
                <a:gd name="connsiteY41" fmla="*/ 27709 h 207818"/>
                <a:gd name="connsiteX42" fmla="*/ 3629891 w 5611515"/>
                <a:gd name="connsiteY42" fmla="*/ 0 h 207818"/>
                <a:gd name="connsiteX43" fmla="*/ 3713018 w 5611515"/>
                <a:gd name="connsiteY43" fmla="*/ 96982 h 207818"/>
                <a:gd name="connsiteX44" fmla="*/ 3740727 w 5611515"/>
                <a:gd name="connsiteY44" fmla="*/ 138546 h 207818"/>
                <a:gd name="connsiteX45" fmla="*/ 3782291 w 5611515"/>
                <a:gd name="connsiteY45" fmla="*/ 152400 h 207818"/>
                <a:gd name="connsiteX46" fmla="*/ 3837709 w 5611515"/>
                <a:gd name="connsiteY46" fmla="*/ 180109 h 207818"/>
                <a:gd name="connsiteX47" fmla="*/ 3934691 w 5611515"/>
                <a:gd name="connsiteY47" fmla="*/ 166255 h 207818"/>
                <a:gd name="connsiteX48" fmla="*/ 3976255 w 5611515"/>
                <a:gd name="connsiteY48" fmla="*/ 138546 h 207818"/>
                <a:gd name="connsiteX49" fmla="*/ 4031673 w 5611515"/>
                <a:gd name="connsiteY49" fmla="*/ 124691 h 207818"/>
                <a:gd name="connsiteX50" fmla="*/ 4142509 w 5611515"/>
                <a:gd name="connsiteY50" fmla="*/ 152400 h 207818"/>
                <a:gd name="connsiteX51" fmla="*/ 4184073 w 5611515"/>
                <a:gd name="connsiteY51" fmla="*/ 166255 h 207818"/>
                <a:gd name="connsiteX52" fmla="*/ 4267200 w 5611515"/>
                <a:gd name="connsiteY52" fmla="*/ 207818 h 207818"/>
                <a:gd name="connsiteX53" fmla="*/ 4308764 w 5611515"/>
                <a:gd name="connsiteY53" fmla="*/ 166255 h 207818"/>
                <a:gd name="connsiteX54" fmla="*/ 4391891 w 5611515"/>
                <a:gd name="connsiteY54" fmla="*/ 110837 h 207818"/>
                <a:gd name="connsiteX55" fmla="*/ 4544291 w 5611515"/>
                <a:gd name="connsiteY55" fmla="*/ 152400 h 207818"/>
                <a:gd name="connsiteX56" fmla="*/ 4627418 w 5611515"/>
                <a:gd name="connsiteY56" fmla="*/ 180109 h 207818"/>
                <a:gd name="connsiteX57" fmla="*/ 4765964 w 5611515"/>
                <a:gd name="connsiteY57" fmla="*/ 138546 h 207818"/>
                <a:gd name="connsiteX58" fmla="*/ 4807527 w 5611515"/>
                <a:gd name="connsiteY58" fmla="*/ 180109 h 207818"/>
                <a:gd name="connsiteX59" fmla="*/ 4918364 w 5611515"/>
                <a:gd name="connsiteY59" fmla="*/ 180109 h 207818"/>
                <a:gd name="connsiteX60" fmla="*/ 4946073 w 5611515"/>
                <a:gd name="connsiteY60" fmla="*/ 138546 h 207818"/>
                <a:gd name="connsiteX61" fmla="*/ 5126182 w 5611515"/>
                <a:gd name="connsiteY61" fmla="*/ 124691 h 207818"/>
                <a:gd name="connsiteX62" fmla="*/ 5167746 w 5611515"/>
                <a:gd name="connsiteY62" fmla="*/ 152400 h 207818"/>
                <a:gd name="connsiteX63" fmla="*/ 5250873 w 5611515"/>
                <a:gd name="connsiteY63" fmla="*/ 96982 h 207818"/>
                <a:gd name="connsiteX64" fmla="*/ 5292436 w 5611515"/>
                <a:gd name="connsiteY64" fmla="*/ 69273 h 207818"/>
                <a:gd name="connsiteX65" fmla="*/ 5403273 w 5611515"/>
                <a:gd name="connsiteY65" fmla="*/ 152400 h 207818"/>
                <a:gd name="connsiteX66" fmla="*/ 5472546 w 5611515"/>
                <a:gd name="connsiteY66" fmla="*/ 138546 h 207818"/>
                <a:gd name="connsiteX67" fmla="*/ 5514109 w 5611515"/>
                <a:gd name="connsiteY67" fmla="*/ 110837 h 207818"/>
                <a:gd name="connsiteX68" fmla="*/ 5555673 w 5611515"/>
                <a:gd name="connsiteY68" fmla="*/ 96982 h 207818"/>
                <a:gd name="connsiteX69" fmla="*/ 5611091 w 5611515"/>
                <a:gd name="connsiteY69" fmla="*/ 138546 h 207818"/>
                <a:gd name="connsiteX0" fmla="*/ 0 w 5611515"/>
                <a:gd name="connsiteY0" fmla="*/ 110837 h 207818"/>
                <a:gd name="connsiteX1" fmla="*/ 69273 w 5611515"/>
                <a:gd name="connsiteY1" fmla="*/ 138546 h 207818"/>
                <a:gd name="connsiteX2" fmla="*/ 274543 w 5611515"/>
                <a:gd name="connsiteY2" fmla="*/ 124905 h 207818"/>
                <a:gd name="connsiteX3" fmla="*/ 443346 w 5611515"/>
                <a:gd name="connsiteY3" fmla="*/ 124691 h 207818"/>
                <a:gd name="connsiteX4" fmla="*/ 554182 w 5611515"/>
                <a:gd name="connsiteY4" fmla="*/ 152400 h 207818"/>
                <a:gd name="connsiteX5" fmla="*/ 595746 w 5611515"/>
                <a:gd name="connsiteY5" fmla="*/ 110837 h 207818"/>
                <a:gd name="connsiteX6" fmla="*/ 748146 w 5611515"/>
                <a:gd name="connsiteY6" fmla="*/ 138546 h 207818"/>
                <a:gd name="connsiteX7" fmla="*/ 775855 w 5611515"/>
                <a:gd name="connsiteY7" fmla="*/ 180109 h 207818"/>
                <a:gd name="connsiteX8" fmla="*/ 914400 w 5611515"/>
                <a:gd name="connsiteY8" fmla="*/ 152400 h 207818"/>
                <a:gd name="connsiteX9" fmla="*/ 969818 w 5611515"/>
                <a:gd name="connsiteY9" fmla="*/ 124691 h 207818"/>
                <a:gd name="connsiteX10" fmla="*/ 1025236 w 5611515"/>
                <a:gd name="connsiteY10" fmla="*/ 110837 h 207818"/>
                <a:gd name="connsiteX11" fmla="*/ 1066800 w 5611515"/>
                <a:gd name="connsiteY11" fmla="*/ 96982 h 207818"/>
                <a:gd name="connsiteX12" fmla="*/ 1191491 w 5611515"/>
                <a:gd name="connsiteY12" fmla="*/ 110837 h 207818"/>
                <a:gd name="connsiteX13" fmla="*/ 1274618 w 5611515"/>
                <a:gd name="connsiteY13" fmla="*/ 138546 h 207818"/>
                <a:gd name="connsiteX14" fmla="*/ 1343891 w 5611515"/>
                <a:gd name="connsiteY14" fmla="*/ 124691 h 207818"/>
                <a:gd name="connsiteX15" fmla="*/ 1385455 w 5611515"/>
                <a:gd name="connsiteY15" fmla="*/ 110837 h 207818"/>
                <a:gd name="connsiteX16" fmla="*/ 1496291 w 5611515"/>
                <a:gd name="connsiteY16" fmla="*/ 124691 h 207818"/>
                <a:gd name="connsiteX17" fmla="*/ 1524000 w 5611515"/>
                <a:gd name="connsiteY17" fmla="*/ 166255 h 207818"/>
                <a:gd name="connsiteX18" fmla="*/ 1745673 w 5611515"/>
                <a:gd name="connsiteY18" fmla="*/ 166255 h 207818"/>
                <a:gd name="connsiteX19" fmla="*/ 1884218 w 5611515"/>
                <a:gd name="connsiteY19" fmla="*/ 69273 h 207818"/>
                <a:gd name="connsiteX20" fmla="*/ 1925782 w 5611515"/>
                <a:gd name="connsiteY20" fmla="*/ 41564 h 207818"/>
                <a:gd name="connsiteX21" fmla="*/ 1967346 w 5611515"/>
                <a:gd name="connsiteY21" fmla="*/ 83128 h 207818"/>
                <a:gd name="connsiteX22" fmla="*/ 1995055 w 5611515"/>
                <a:gd name="connsiteY22" fmla="*/ 124691 h 207818"/>
                <a:gd name="connsiteX23" fmla="*/ 2036618 w 5611515"/>
                <a:gd name="connsiteY23" fmla="*/ 138546 h 207818"/>
                <a:gd name="connsiteX24" fmla="*/ 2133600 w 5611515"/>
                <a:gd name="connsiteY24" fmla="*/ 180109 h 207818"/>
                <a:gd name="connsiteX25" fmla="*/ 2341418 w 5611515"/>
                <a:gd name="connsiteY25" fmla="*/ 124691 h 207818"/>
                <a:gd name="connsiteX26" fmla="*/ 2452255 w 5611515"/>
                <a:gd name="connsiteY26" fmla="*/ 138546 h 207818"/>
                <a:gd name="connsiteX27" fmla="*/ 2535382 w 5611515"/>
                <a:gd name="connsiteY27" fmla="*/ 207818 h 207818"/>
                <a:gd name="connsiteX28" fmla="*/ 2604655 w 5611515"/>
                <a:gd name="connsiteY28" fmla="*/ 193964 h 207818"/>
                <a:gd name="connsiteX29" fmla="*/ 2687782 w 5611515"/>
                <a:gd name="connsiteY29" fmla="*/ 110837 h 207818"/>
                <a:gd name="connsiteX30" fmla="*/ 2729346 w 5611515"/>
                <a:gd name="connsiteY30" fmla="*/ 83128 h 207818"/>
                <a:gd name="connsiteX31" fmla="*/ 2854036 w 5611515"/>
                <a:gd name="connsiteY31" fmla="*/ 110837 h 207818"/>
                <a:gd name="connsiteX32" fmla="*/ 2881746 w 5611515"/>
                <a:gd name="connsiteY32" fmla="*/ 138546 h 207818"/>
                <a:gd name="connsiteX33" fmla="*/ 2923309 w 5611515"/>
                <a:gd name="connsiteY33" fmla="*/ 166255 h 207818"/>
                <a:gd name="connsiteX34" fmla="*/ 3061855 w 5611515"/>
                <a:gd name="connsiteY34" fmla="*/ 152400 h 207818"/>
                <a:gd name="connsiteX35" fmla="*/ 3103418 w 5611515"/>
                <a:gd name="connsiteY35" fmla="*/ 138546 h 207818"/>
                <a:gd name="connsiteX36" fmla="*/ 3158836 w 5611515"/>
                <a:gd name="connsiteY36" fmla="*/ 166255 h 207818"/>
                <a:gd name="connsiteX37" fmla="*/ 3435927 w 5611515"/>
                <a:gd name="connsiteY37" fmla="*/ 152400 h 207818"/>
                <a:gd name="connsiteX38" fmla="*/ 3477491 w 5611515"/>
                <a:gd name="connsiteY38" fmla="*/ 166255 h 207818"/>
                <a:gd name="connsiteX39" fmla="*/ 3546764 w 5611515"/>
                <a:gd name="connsiteY39" fmla="*/ 124691 h 207818"/>
                <a:gd name="connsiteX40" fmla="*/ 3560618 w 5611515"/>
                <a:gd name="connsiteY40" fmla="*/ 83128 h 207818"/>
                <a:gd name="connsiteX41" fmla="*/ 3588327 w 5611515"/>
                <a:gd name="connsiteY41" fmla="*/ 27709 h 207818"/>
                <a:gd name="connsiteX42" fmla="*/ 3629891 w 5611515"/>
                <a:gd name="connsiteY42" fmla="*/ 0 h 207818"/>
                <a:gd name="connsiteX43" fmla="*/ 3713018 w 5611515"/>
                <a:gd name="connsiteY43" fmla="*/ 96982 h 207818"/>
                <a:gd name="connsiteX44" fmla="*/ 3740727 w 5611515"/>
                <a:gd name="connsiteY44" fmla="*/ 138546 h 207818"/>
                <a:gd name="connsiteX45" fmla="*/ 3782291 w 5611515"/>
                <a:gd name="connsiteY45" fmla="*/ 152400 h 207818"/>
                <a:gd name="connsiteX46" fmla="*/ 3837709 w 5611515"/>
                <a:gd name="connsiteY46" fmla="*/ 180109 h 207818"/>
                <a:gd name="connsiteX47" fmla="*/ 3934691 w 5611515"/>
                <a:gd name="connsiteY47" fmla="*/ 166255 h 207818"/>
                <a:gd name="connsiteX48" fmla="*/ 3976255 w 5611515"/>
                <a:gd name="connsiteY48" fmla="*/ 138546 h 207818"/>
                <a:gd name="connsiteX49" fmla="*/ 4031673 w 5611515"/>
                <a:gd name="connsiteY49" fmla="*/ 124691 h 207818"/>
                <a:gd name="connsiteX50" fmla="*/ 4142509 w 5611515"/>
                <a:gd name="connsiteY50" fmla="*/ 152400 h 207818"/>
                <a:gd name="connsiteX51" fmla="*/ 4184073 w 5611515"/>
                <a:gd name="connsiteY51" fmla="*/ 166255 h 207818"/>
                <a:gd name="connsiteX52" fmla="*/ 4267200 w 5611515"/>
                <a:gd name="connsiteY52" fmla="*/ 207818 h 207818"/>
                <a:gd name="connsiteX53" fmla="*/ 4308764 w 5611515"/>
                <a:gd name="connsiteY53" fmla="*/ 166255 h 207818"/>
                <a:gd name="connsiteX54" fmla="*/ 4391891 w 5611515"/>
                <a:gd name="connsiteY54" fmla="*/ 110837 h 207818"/>
                <a:gd name="connsiteX55" fmla="*/ 4544291 w 5611515"/>
                <a:gd name="connsiteY55" fmla="*/ 152400 h 207818"/>
                <a:gd name="connsiteX56" fmla="*/ 4627418 w 5611515"/>
                <a:gd name="connsiteY56" fmla="*/ 180109 h 207818"/>
                <a:gd name="connsiteX57" fmla="*/ 4765964 w 5611515"/>
                <a:gd name="connsiteY57" fmla="*/ 138546 h 207818"/>
                <a:gd name="connsiteX58" fmla="*/ 4807527 w 5611515"/>
                <a:gd name="connsiteY58" fmla="*/ 180109 h 207818"/>
                <a:gd name="connsiteX59" fmla="*/ 4918364 w 5611515"/>
                <a:gd name="connsiteY59" fmla="*/ 180109 h 207818"/>
                <a:gd name="connsiteX60" fmla="*/ 4946073 w 5611515"/>
                <a:gd name="connsiteY60" fmla="*/ 138546 h 207818"/>
                <a:gd name="connsiteX61" fmla="*/ 5126182 w 5611515"/>
                <a:gd name="connsiteY61" fmla="*/ 124691 h 207818"/>
                <a:gd name="connsiteX62" fmla="*/ 5167746 w 5611515"/>
                <a:gd name="connsiteY62" fmla="*/ 152400 h 207818"/>
                <a:gd name="connsiteX63" fmla="*/ 5250873 w 5611515"/>
                <a:gd name="connsiteY63" fmla="*/ 96982 h 207818"/>
                <a:gd name="connsiteX64" fmla="*/ 5292436 w 5611515"/>
                <a:gd name="connsiteY64" fmla="*/ 69273 h 207818"/>
                <a:gd name="connsiteX65" fmla="*/ 5403273 w 5611515"/>
                <a:gd name="connsiteY65" fmla="*/ 152400 h 207818"/>
                <a:gd name="connsiteX66" fmla="*/ 5472546 w 5611515"/>
                <a:gd name="connsiteY66" fmla="*/ 138546 h 207818"/>
                <a:gd name="connsiteX67" fmla="*/ 5514109 w 5611515"/>
                <a:gd name="connsiteY67" fmla="*/ 110837 h 207818"/>
                <a:gd name="connsiteX68" fmla="*/ 5555673 w 5611515"/>
                <a:gd name="connsiteY68" fmla="*/ 96982 h 207818"/>
                <a:gd name="connsiteX69" fmla="*/ 5611091 w 5611515"/>
                <a:gd name="connsiteY69" fmla="*/ 138546 h 207818"/>
                <a:gd name="connsiteX0" fmla="*/ 0 w 5611515"/>
                <a:gd name="connsiteY0" fmla="*/ 110837 h 207818"/>
                <a:gd name="connsiteX1" fmla="*/ 69273 w 5611515"/>
                <a:gd name="connsiteY1" fmla="*/ 138546 h 207818"/>
                <a:gd name="connsiteX2" fmla="*/ 274543 w 5611515"/>
                <a:gd name="connsiteY2" fmla="*/ 124905 h 207818"/>
                <a:gd name="connsiteX3" fmla="*/ 407435 w 5611515"/>
                <a:gd name="connsiteY3" fmla="*/ 124691 h 207818"/>
                <a:gd name="connsiteX4" fmla="*/ 554182 w 5611515"/>
                <a:gd name="connsiteY4" fmla="*/ 152400 h 207818"/>
                <a:gd name="connsiteX5" fmla="*/ 595746 w 5611515"/>
                <a:gd name="connsiteY5" fmla="*/ 110837 h 207818"/>
                <a:gd name="connsiteX6" fmla="*/ 748146 w 5611515"/>
                <a:gd name="connsiteY6" fmla="*/ 138546 h 207818"/>
                <a:gd name="connsiteX7" fmla="*/ 775855 w 5611515"/>
                <a:gd name="connsiteY7" fmla="*/ 180109 h 207818"/>
                <a:gd name="connsiteX8" fmla="*/ 914400 w 5611515"/>
                <a:gd name="connsiteY8" fmla="*/ 152400 h 207818"/>
                <a:gd name="connsiteX9" fmla="*/ 969818 w 5611515"/>
                <a:gd name="connsiteY9" fmla="*/ 124691 h 207818"/>
                <a:gd name="connsiteX10" fmla="*/ 1025236 w 5611515"/>
                <a:gd name="connsiteY10" fmla="*/ 110837 h 207818"/>
                <a:gd name="connsiteX11" fmla="*/ 1066800 w 5611515"/>
                <a:gd name="connsiteY11" fmla="*/ 96982 h 207818"/>
                <a:gd name="connsiteX12" fmla="*/ 1191491 w 5611515"/>
                <a:gd name="connsiteY12" fmla="*/ 110837 h 207818"/>
                <a:gd name="connsiteX13" fmla="*/ 1274618 w 5611515"/>
                <a:gd name="connsiteY13" fmla="*/ 138546 h 207818"/>
                <a:gd name="connsiteX14" fmla="*/ 1343891 w 5611515"/>
                <a:gd name="connsiteY14" fmla="*/ 124691 h 207818"/>
                <a:gd name="connsiteX15" fmla="*/ 1385455 w 5611515"/>
                <a:gd name="connsiteY15" fmla="*/ 110837 h 207818"/>
                <a:gd name="connsiteX16" fmla="*/ 1496291 w 5611515"/>
                <a:gd name="connsiteY16" fmla="*/ 124691 h 207818"/>
                <a:gd name="connsiteX17" fmla="*/ 1524000 w 5611515"/>
                <a:gd name="connsiteY17" fmla="*/ 166255 h 207818"/>
                <a:gd name="connsiteX18" fmla="*/ 1745673 w 5611515"/>
                <a:gd name="connsiteY18" fmla="*/ 166255 h 207818"/>
                <a:gd name="connsiteX19" fmla="*/ 1884218 w 5611515"/>
                <a:gd name="connsiteY19" fmla="*/ 69273 h 207818"/>
                <a:gd name="connsiteX20" fmla="*/ 1925782 w 5611515"/>
                <a:gd name="connsiteY20" fmla="*/ 41564 h 207818"/>
                <a:gd name="connsiteX21" fmla="*/ 1967346 w 5611515"/>
                <a:gd name="connsiteY21" fmla="*/ 83128 h 207818"/>
                <a:gd name="connsiteX22" fmla="*/ 1995055 w 5611515"/>
                <a:gd name="connsiteY22" fmla="*/ 124691 h 207818"/>
                <a:gd name="connsiteX23" fmla="*/ 2036618 w 5611515"/>
                <a:gd name="connsiteY23" fmla="*/ 138546 h 207818"/>
                <a:gd name="connsiteX24" fmla="*/ 2133600 w 5611515"/>
                <a:gd name="connsiteY24" fmla="*/ 180109 h 207818"/>
                <a:gd name="connsiteX25" fmla="*/ 2341418 w 5611515"/>
                <a:gd name="connsiteY25" fmla="*/ 124691 h 207818"/>
                <a:gd name="connsiteX26" fmla="*/ 2452255 w 5611515"/>
                <a:gd name="connsiteY26" fmla="*/ 138546 h 207818"/>
                <a:gd name="connsiteX27" fmla="*/ 2535382 w 5611515"/>
                <a:gd name="connsiteY27" fmla="*/ 207818 h 207818"/>
                <a:gd name="connsiteX28" fmla="*/ 2604655 w 5611515"/>
                <a:gd name="connsiteY28" fmla="*/ 193964 h 207818"/>
                <a:gd name="connsiteX29" fmla="*/ 2687782 w 5611515"/>
                <a:gd name="connsiteY29" fmla="*/ 110837 h 207818"/>
                <a:gd name="connsiteX30" fmla="*/ 2729346 w 5611515"/>
                <a:gd name="connsiteY30" fmla="*/ 83128 h 207818"/>
                <a:gd name="connsiteX31" fmla="*/ 2854036 w 5611515"/>
                <a:gd name="connsiteY31" fmla="*/ 110837 h 207818"/>
                <a:gd name="connsiteX32" fmla="*/ 2881746 w 5611515"/>
                <a:gd name="connsiteY32" fmla="*/ 138546 h 207818"/>
                <a:gd name="connsiteX33" fmla="*/ 2923309 w 5611515"/>
                <a:gd name="connsiteY33" fmla="*/ 166255 h 207818"/>
                <a:gd name="connsiteX34" fmla="*/ 3061855 w 5611515"/>
                <a:gd name="connsiteY34" fmla="*/ 152400 h 207818"/>
                <a:gd name="connsiteX35" fmla="*/ 3103418 w 5611515"/>
                <a:gd name="connsiteY35" fmla="*/ 138546 h 207818"/>
                <a:gd name="connsiteX36" fmla="*/ 3158836 w 5611515"/>
                <a:gd name="connsiteY36" fmla="*/ 166255 h 207818"/>
                <a:gd name="connsiteX37" fmla="*/ 3435927 w 5611515"/>
                <a:gd name="connsiteY37" fmla="*/ 152400 h 207818"/>
                <a:gd name="connsiteX38" fmla="*/ 3477491 w 5611515"/>
                <a:gd name="connsiteY38" fmla="*/ 166255 h 207818"/>
                <a:gd name="connsiteX39" fmla="*/ 3546764 w 5611515"/>
                <a:gd name="connsiteY39" fmla="*/ 124691 h 207818"/>
                <a:gd name="connsiteX40" fmla="*/ 3560618 w 5611515"/>
                <a:gd name="connsiteY40" fmla="*/ 83128 h 207818"/>
                <a:gd name="connsiteX41" fmla="*/ 3588327 w 5611515"/>
                <a:gd name="connsiteY41" fmla="*/ 27709 h 207818"/>
                <a:gd name="connsiteX42" fmla="*/ 3629891 w 5611515"/>
                <a:gd name="connsiteY42" fmla="*/ 0 h 207818"/>
                <a:gd name="connsiteX43" fmla="*/ 3713018 w 5611515"/>
                <a:gd name="connsiteY43" fmla="*/ 96982 h 207818"/>
                <a:gd name="connsiteX44" fmla="*/ 3740727 w 5611515"/>
                <a:gd name="connsiteY44" fmla="*/ 138546 h 207818"/>
                <a:gd name="connsiteX45" fmla="*/ 3782291 w 5611515"/>
                <a:gd name="connsiteY45" fmla="*/ 152400 h 207818"/>
                <a:gd name="connsiteX46" fmla="*/ 3837709 w 5611515"/>
                <a:gd name="connsiteY46" fmla="*/ 180109 h 207818"/>
                <a:gd name="connsiteX47" fmla="*/ 3934691 w 5611515"/>
                <a:gd name="connsiteY47" fmla="*/ 166255 h 207818"/>
                <a:gd name="connsiteX48" fmla="*/ 3976255 w 5611515"/>
                <a:gd name="connsiteY48" fmla="*/ 138546 h 207818"/>
                <a:gd name="connsiteX49" fmla="*/ 4031673 w 5611515"/>
                <a:gd name="connsiteY49" fmla="*/ 124691 h 207818"/>
                <a:gd name="connsiteX50" fmla="*/ 4142509 w 5611515"/>
                <a:gd name="connsiteY50" fmla="*/ 152400 h 207818"/>
                <a:gd name="connsiteX51" fmla="*/ 4184073 w 5611515"/>
                <a:gd name="connsiteY51" fmla="*/ 166255 h 207818"/>
                <a:gd name="connsiteX52" fmla="*/ 4267200 w 5611515"/>
                <a:gd name="connsiteY52" fmla="*/ 207818 h 207818"/>
                <a:gd name="connsiteX53" fmla="*/ 4308764 w 5611515"/>
                <a:gd name="connsiteY53" fmla="*/ 166255 h 207818"/>
                <a:gd name="connsiteX54" fmla="*/ 4391891 w 5611515"/>
                <a:gd name="connsiteY54" fmla="*/ 110837 h 207818"/>
                <a:gd name="connsiteX55" fmla="*/ 4544291 w 5611515"/>
                <a:gd name="connsiteY55" fmla="*/ 152400 h 207818"/>
                <a:gd name="connsiteX56" fmla="*/ 4627418 w 5611515"/>
                <a:gd name="connsiteY56" fmla="*/ 180109 h 207818"/>
                <a:gd name="connsiteX57" fmla="*/ 4765964 w 5611515"/>
                <a:gd name="connsiteY57" fmla="*/ 138546 h 207818"/>
                <a:gd name="connsiteX58" fmla="*/ 4807527 w 5611515"/>
                <a:gd name="connsiteY58" fmla="*/ 180109 h 207818"/>
                <a:gd name="connsiteX59" fmla="*/ 4918364 w 5611515"/>
                <a:gd name="connsiteY59" fmla="*/ 180109 h 207818"/>
                <a:gd name="connsiteX60" fmla="*/ 4946073 w 5611515"/>
                <a:gd name="connsiteY60" fmla="*/ 138546 h 207818"/>
                <a:gd name="connsiteX61" fmla="*/ 5126182 w 5611515"/>
                <a:gd name="connsiteY61" fmla="*/ 124691 h 207818"/>
                <a:gd name="connsiteX62" fmla="*/ 5167746 w 5611515"/>
                <a:gd name="connsiteY62" fmla="*/ 152400 h 207818"/>
                <a:gd name="connsiteX63" fmla="*/ 5250873 w 5611515"/>
                <a:gd name="connsiteY63" fmla="*/ 96982 h 207818"/>
                <a:gd name="connsiteX64" fmla="*/ 5292436 w 5611515"/>
                <a:gd name="connsiteY64" fmla="*/ 69273 h 207818"/>
                <a:gd name="connsiteX65" fmla="*/ 5403273 w 5611515"/>
                <a:gd name="connsiteY65" fmla="*/ 152400 h 207818"/>
                <a:gd name="connsiteX66" fmla="*/ 5472546 w 5611515"/>
                <a:gd name="connsiteY66" fmla="*/ 138546 h 207818"/>
                <a:gd name="connsiteX67" fmla="*/ 5514109 w 5611515"/>
                <a:gd name="connsiteY67" fmla="*/ 110837 h 207818"/>
                <a:gd name="connsiteX68" fmla="*/ 5555673 w 5611515"/>
                <a:gd name="connsiteY68" fmla="*/ 96982 h 207818"/>
                <a:gd name="connsiteX69" fmla="*/ 5611091 w 5611515"/>
                <a:gd name="connsiteY69" fmla="*/ 138546 h 207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5611515" h="207818">
                  <a:moveTo>
                    <a:pt x="0" y="110837"/>
                  </a:moveTo>
                  <a:cubicBezTo>
                    <a:pt x="23091" y="120073"/>
                    <a:pt x="23516" y="136201"/>
                    <a:pt x="69273" y="138546"/>
                  </a:cubicBezTo>
                  <a:cubicBezTo>
                    <a:pt x="115030" y="140891"/>
                    <a:pt x="171156" y="159366"/>
                    <a:pt x="274543" y="124905"/>
                  </a:cubicBezTo>
                  <a:cubicBezTo>
                    <a:pt x="306870" y="129523"/>
                    <a:pt x="360829" y="120109"/>
                    <a:pt x="407435" y="124691"/>
                  </a:cubicBezTo>
                  <a:cubicBezTo>
                    <a:pt x="454041" y="129273"/>
                    <a:pt x="328479" y="190018"/>
                    <a:pt x="554182" y="152400"/>
                  </a:cubicBezTo>
                  <a:cubicBezTo>
                    <a:pt x="568037" y="138546"/>
                    <a:pt x="576619" y="115087"/>
                    <a:pt x="595746" y="110837"/>
                  </a:cubicBezTo>
                  <a:cubicBezTo>
                    <a:pt x="604145" y="108970"/>
                    <a:pt x="733442" y="135605"/>
                    <a:pt x="748146" y="138546"/>
                  </a:cubicBezTo>
                  <a:cubicBezTo>
                    <a:pt x="757382" y="152400"/>
                    <a:pt x="759262" y="178726"/>
                    <a:pt x="775855" y="180109"/>
                  </a:cubicBezTo>
                  <a:cubicBezTo>
                    <a:pt x="822789" y="184020"/>
                    <a:pt x="914400" y="152400"/>
                    <a:pt x="914400" y="152400"/>
                  </a:cubicBezTo>
                  <a:cubicBezTo>
                    <a:pt x="932873" y="143164"/>
                    <a:pt x="950480" y="131943"/>
                    <a:pt x="969818" y="124691"/>
                  </a:cubicBezTo>
                  <a:cubicBezTo>
                    <a:pt x="987647" y="118005"/>
                    <a:pt x="1006927" y="116068"/>
                    <a:pt x="1025236" y="110837"/>
                  </a:cubicBezTo>
                  <a:cubicBezTo>
                    <a:pt x="1039278" y="106825"/>
                    <a:pt x="1052945" y="101600"/>
                    <a:pt x="1066800" y="96982"/>
                  </a:cubicBezTo>
                  <a:cubicBezTo>
                    <a:pt x="1108364" y="101600"/>
                    <a:pt x="1150484" y="102635"/>
                    <a:pt x="1191491" y="110837"/>
                  </a:cubicBezTo>
                  <a:cubicBezTo>
                    <a:pt x="1220132" y="116565"/>
                    <a:pt x="1274618" y="138546"/>
                    <a:pt x="1274618" y="138546"/>
                  </a:cubicBezTo>
                  <a:cubicBezTo>
                    <a:pt x="1297709" y="133928"/>
                    <a:pt x="1321046" y="130402"/>
                    <a:pt x="1343891" y="124691"/>
                  </a:cubicBezTo>
                  <a:cubicBezTo>
                    <a:pt x="1358059" y="121149"/>
                    <a:pt x="1370851" y="110837"/>
                    <a:pt x="1385455" y="110837"/>
                  </a:cubicBezTo>
                  <a:cubicBezTo>
                    <a:pt x="1422688" y="110837"/>
                    <a:pt x="1459346" y="120073"/>
                    <a:pt x="1496291" y="124691"/>
                  </a:cubicBezTo>
                  <a:cubicBezTo>
                    <a:pt x="1505527" y="138546"/>
                    <a:pt x="1512226" y="154481"/>
                    <a:pt x="1524000" y="166255"/>
                  </a:cubicBezTo>
                  <a:cubicBezTo>
                    <a:pt x="1589496" y="231751"/>
                    <a:pt x="1646174" y="181562"/>
                    <a:pt x="1745673" y="166255"/>
                  </a:cubicBezTo>
                  <a:cubicBezTo>
                    <a:pt x="1827730" y="104711"/>
                    <a:pt x="1781881" y="137497"/>
                    <a:pt x="1884218" y="69273"/>
                  </a:cubicBezTo>
                  <a:lnTo>
                    <a:pt x="1925782" y="41564"/>
                  </a:lnTo>
                  <a:cubicBezTo>
                    <a:pt x="1939637" y="55419"/>
                    <a:pt x="1954803" y="68076"/>
                    <a:pt x="1967346" y="83128"/>
                  </a:cubicBezTo>
                  <a:cubicBezTo>
                    <a:pt x="1978006" y="95920"/>
                    <a:pt x="1982053" y="114289"/>
                    <a:pt x="1995055" y="124691"/>
                  </a:cubicBezTo>
                  <a:cubicBezTo>
                    <a:pt x="2006459" y="133814"/>
                    <a:pt x="2023195" y="132793"/>
                    <a:pt x="2036618" y="138546"/>
                  </a:cubicBezTo>
                  <a:cubicBezTo>
                    <a:pt x="2156441" y="189899"/>
                    <a:pt x="2036138" y="147623"/>
                    <a:pt x="2133600" y="180109"/>
                  </a:cubicBezTo>
                  <a:cubicBezTo>
                    <a:pt x="2314023" y="135004"/>
                    <a:pt x="2245663" y="156611"/>
                    <a:pt x="2341418" y="124691"/>
                  </a:cubicBezTo>
                  <a:cubicBezTo>
                    <a:pt x="2378364" y="129309"/>
                    <a:pt x="2416334" y="128749"/>
                    <a:pt x="2452255" y="138546"/>
                  </a:cubicBezTo>
                  <a:cubicBezTo>
                    <a:pt x="2478775" y="145779"/>
                    <a:pt x="2518928" y="191365"/>
                    <a:pt x="2535382" y="207818"/>
                  </a:cubicBezTo>
                  <a:cubicBezTo>
                    <a:pt x="2558473" y="203200"/>
                    <a:pt x="2584788" y="206606"/>
                    <a:pt x="2604655" y="193964"/>
                  </a:cubicBezTo>
                  <a:cubicBezTo>
                    <a:pt x="2637715" y="172926"/>
                    <a:pt x="2655177" y="132574"/>
                    <a:pt x="2687782" y="110837"/>
                  </a:cubicBezTo>
                  <a:lnTo>
                    <a:pt x="2729346" y="83128"/>
                  </a:lnTo>
                  <a:cubicBezTo>
                    <a:pt x="2770909" y="92364"/>
                    <a:pt x="2814022" y="96287"/>
                    <a:pt x="2854036" y="110837"/>
                  </a:cubicBezTo>
                  <a:cubicBezTo>
                    <a:pt x="2866312" y="115301"/>
                    <a:pt x="2871546" y="130386"/>
                    <a:pt x="2881746" y="138546"/>
                  </a:cubicBezTo>
                  <a:cubicBezTo>
                    <a:pt x="2894748" y="148948"/>
                    <a:pt x="2909455" y="157019"/>
                    <a:pt x="2923309" y="166255"/>
                  </a:cubicBezTo>
                  <a:cubicBezTo>
                    <a:pt x="2969491" y="161637"/>
                    <a:pt x="3015982" y="159457"/>
                    <a:pt x="3061855" y="152400"/>
                  </a:cubicBezTo>
                  <a:cubicBezTo>
                    <a:pt x="3076289" y="150179"/>
                    <a:pt x="3088961" y="136481"/>
                    <a:pt x="3103418" y="138546"/>
                  </a:cubicBezTo>
                  <a:cubicBezTo>
                    <a:pt x="3123863" y="141467"/>
                    <a:pt x="3140363" y="157019"/>
                    <a:pt x="3158836" y="166255"/>
                  </a:cubicBezTo>
                  <a:cubicBezTo>
                    <a:pt x="3361817" y="132425"/>
                    <a:pt x="3269342" y="131578"/>
                    <a:pt x="3435927" y="152400"/>
                  </a:cubicBezTo>
                  <a:cubicBezTo>
                    <a:pt x="3449782" y="157018"/>
                    <a:pt x="3463323" y="169797"/>
                    <a:pt x="3477491" y="166255"/>
                  </a:cubicBezTo>
                  <a:cubicBezTo>
                    <a:pt x="3503616" y="159724"/>
                    <a:pt x="3527723" y="143732"/>
                    <a:pt x="3546764" y="124691"/>
                  </a:cubicBezTo>
                  <a:cubicBezTo>
                    <a:pt x="3557090" y="114365"/>
                    <a:pt x="3554865" y="96551"/>
                    <a:pt x="3560618" y="83128"/>
                  </a:cubicBezTo>
                  <a:cubicBezTo>
                    <a:pt x="3568754" y="64145"/>
                    <a:pt x="3575105" y="43575"/>
                    <a:pt x="3588327" y="27709"/>
                  </a:cubicBezTo>
                  <a:cubicBezTo>
                    <a:pt x="3598987" y="14917"/>
                    <a:pt x="3616036" y="9236"/>
                    <a:pt x="3629891" y="0"/>
                  </a:cubicBezTo>
                  <a:cubicBezTo>
                    <a:pt x="3680242" y="50351"/>
                    <a:pt x="3668585" y="34775"/>
                    <a:pt x="3713018" y="96982"/>
                  </a:cubicBezTo>
                  <a:cubicBezTo>
                    <a:pt x="3722696" y="110532"/>
                    <a:pt x="3727725" y="128144"/>
                    <a:pt x="3740727" y="138546"/>
                  </a:cubicBezTo>
                  <a:cubicBezTo>
                    <a:pt x="3752131" y="147669"/>
                    <a:pt x="3768868" y="146647"/>
                    <a:pt x="3782291" y="152400"/>
                  </a:cubicBezTo>
                  <a:cubicBezTo>
                    <a:pt x="3801274" y="160536"/>
                    <a:pt x="3819236" y="170873"/>
                    <a:pt x="3837709" y="180109"/>
                  </a:cubicBezTo>
                  <a:cubicBezTo>
                    <a:pt x="3870036" y="175491"/>
                    <a:pt x="3903413" y="175638"/>
                    <a:pt x="3934691" y="166255"/>
                  </a:cubicBezTo>
                  <a:cubicBezTo>
                    <a:pt x="3950640" y="161470"/>
                    <a:pt x="3960950" y="145105"/>
                    <a:pt x="3976255" y="138546"/>
                  </a:cubicBezTo>
                  <a:cubicBezTo>
                    <a:pt x="3993757" y="131045"/>
                    <a:pt x="4013200" y="129309"/>
                    <a:pt x="4031673" y="124691"/>
                  </a:cubicBezTo>
                  <a:cubicBezTo>
                    <a:pt x="4068618" y="133927"/>
                    <a:pt x="4105769" y="142380"/>
                    <a:pt x="4142509" y="152400"/>
                  </a:cubicBezTo>
                  <a:cubicBezTo>
                    <a:pt x="4156599" y="156243"/>
                    <a:pt x="4171011" y="159724"/>
                    <a:pt x="4184073" y="166255"/>
                  </a:cubicBezTo>
                  <a:cubicBezTo>
                    <a:pt x="4291495" y="219967"/>
                    <a:pt x="4162734" y="172998"/>
                    <a:pt x="4267200" y="207818"/>
                  </a:cubicBezTo>
                  <a:cubicBezTo>
                    <a:pt x="4281055" y="193964"/>
                    <a:pt x="4293298" y="178284"/>
                    <a:pt x="4308764" y="166255"/>
                  </a:cubicBezTo>
                  <a:cubicBezTo>
                    <a:pt x="4335051" y="145810"/>
                    <a:pt x="4391891" y="110837"/>
                    <a:pt x="4391891" y="110837"/>
                  </a:cubicBezTo>
                  <a:cubicBezTo>
                    <a:pt x="4632088" y="140861"/>
                    <a:pt x="4421284" y="97730"/>
                    <a:pt x="4544291" y="152400"/>
                  </a:cubicBezTo>
                  <a:cubicBezTo>
                    <a:pt x="4570981" y="164262"/>
                    <a:pt x="4627418" y="180109"/>
                    <a:pt x="4627418" y="180109"/>
                  </a:cubicBezTo>
                  <a:cubicBezTo>
                    <a:pt x="4726389" y="114129"/>
                    <a:pt x="4678238" y="116614"/>
                    <a:pt x="4765964" y="138546"/>
                  </a:cubicBezTo>
                  <a:cubicBezTo>
                    <a:pt x="4779818" y="152400"/>
                    <a:pt x="4790516" y="170388"/>
                    <a:pt x="4807527" y="180109"/>
                  </a:cubicBezTo>
                  <a:cubicBezTo>
                    <a:pt x="4852505" y="205811"/>
                    <a:pt x="4873386" y="191354"/>
                    <a:pt x="4918364" y="180109"/>
                  </a:cubicBezTo>
                  <a:cubicBezTo>
                    <a:pt x="4927600" y="166255"/>
                    <a:pt x="4933281" y="149206"/>
                    <a:pt x="4946073" y="138546"/>
                  </a:cubicBezTo>
                  <a:cubicBezTo>
                    <a:pt x="5006135" y="88495"/>
                    <a:pt x="5047300" y="115927"/>
                    <a:pt x="5126182" y="124691"/>
                  </a:cubicBezTo>
                  <a:cubicBezTo>
                    <a:pt x="5140037" y="133927"/>
                    <a:pt x="5151262" y="150045"/>
                    <a:pt x="5167746" y="152400"/>
                  </a:cubicBezTo>
                  <a:cubicBezTo>
                    <a:pt x="5233862" y="161846"/>
                    <a:pt x="5217373" y="130483"/>
                    <a:pt x="5250873" y="96982"/>
                  </a:cubicBezTo>
                  <a:cubicBezTo>
                    <a:pt x="5262647" y="85208"/>
                    <a:pt x="5278582" y="78509"/>
                    <a:pt x="5292436" y="69273"/>
                  </a:cubicBezTo>
                  <a:cubicBezTo>
                    <a:pt x="5372036" y="148873"/>
                    <a:pt x="5330729" y="128220"/>
                    <a:pt x="5403273" y="152400"/>
                  </a:cubicBezTo>
                  <a:cubicBezTo>
                    <a:pt x="5426364" y="147782"/>
                    <a:pt x="5450497" y="146814"/>
                    <a:pt x="5472546" y="138546"/>
                  </a:cubicBezTo>
                  <a:cubicBezTo>
                    <a:pt x="5488137" y="132700"/>
                    <a:pt x="5499216" y="118284"/>
                    <a:pt x="5514109" y="110837"/>
                  </a:cubicBezTo>
                  <a:cubicBezTo>
                    <a:pt x="5527171" y="104306"/>
                    <a:pt x="5541818" y="101600"/>
                    <a:pt x="5555673" y="96982"/>
                  </a:cubicBezTo>
                  <a:cubicBezTo>
                    <a:pt x="5620052" y="113077"/>
                    <a:pt x="5611091" y="91796"/>
                    <a:pt x="5611091" y="138546"/>
                  </a:cubicBezTo>
                </a:path>
              </a:pathLst>
            </a:cu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Oval 12">
            <a:extLst>
              <a:ext uri="{FF2B5EF4-FFF2-40B4-BE49-F238E27FC236}">
                <a16:creationId xmlns:a16="http://schemas.microsoft.com/office/drawing/2014/main" id="{892D459D-430A-455D-BBAB-A9C1FF4A73F4}"/>
              </a:ext>
            </a:extLst>
          </p:cNvPr>
          <p:cNvSpPr/>
          <p:nvPr/>
        </p:nvSpPr>
        <p:spPr>
          <a:xfrm>
            <a:off x="5540990" y="4629697"/>
            <a:ext cx="914400" cy="1351128"/>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D592032-880F-4B7C-AB23-A604AD5ECD62}"/>
              </a:ext>
            </a:extLst>
          </p:cNvPr>
          <p:cNvSpPr/>
          <p:nvPr/>
        </p:nvSpPr>
        <p:spPr>
          <a:xfrm>
            <a:off x="7421692" y="4621880"/>
            <a:ext cx="914400" cy="1351128"/>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0384DC3-E604-4608-BB8D-79337C08A472}"/>
              </a:ext>
            </a:extLst>
          </p:cNvPr>
          <p:cNvSpPr txBox="1"/>
          <p:nvPr/>
        </p:nvSpPr>
        <p:spPr>
          <a:xfrm>
            <a:off x="5783961" y="3849067"/>
            <a:ext cx="3032492" cy="707886"/>
          </a:xfrm>
          <a:prstGeom prst="rect">
            <a:avLst/>
          </a:prstGeom>
          <a:noFill/>
        </p:spPr>
        <p:txBody>
          <a:bodyPr wrap="square" rtlCol="0">
            <a:spAutoFit/>
          </a:bodyPr>
          <a:lstStyle/>
          <a:p>
            <a:r>
              <a:rPr lang="en-US" sz="2000" dirty="0"/>
              <a:t>Points where Surface Adhesion is taking place</a:t>
            </a:r>
          </a:p>
        </p:txBody>
      </p:sp>
      <p:cxnSp>
        <p:nvCxnSpPr>
          <p:cNvPr id="17" name="Straight Arrow Connector 16">
            <a:extLst>
              <a:ext uri="{FF2B5EF4-FFF2-40B4-BE49-F238E27FC236}">
                <a16:creationId xmlns:a16="http://schemas.microsoft.com/office/drawing/2014/main" id="{A44A2F3D-1948-46D6-8174-BAFC142CFE71}"/>
              </a:ext>
            </a:extLst>
          </p:cNvPr>
          <p:cNvCxnSpPr>
            <a:cxnSpLocks/>
          </p:cNvCxnSpPr>
          <p:nvPr/>
        </p:nvCxnSpPr>
        <p:spPr>
          <a:xfrm flipH="1">
            <a:off x="3120584" y="5022733"/>
            <a:ext cx="924015" cy="19408"/>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C54B4C7D-ECEC-4B5B-A456-B011A247BD66}"/>
              </a:ext>
            </a:extLst>
          </p:cNvPr>
          <p:cNvSpPr txBox="1"/>
          <p:nvPr/>
        </p:nvSpPr>
        <p:spPr>
          <a:xfrm>
            <a:off x="1661819" y="4668790"/>
            <a:ext cx="1516246" cy="707886"/>
          </a:xfrm>
          <a:prstGeom prst="rect">
            <a:avLst/>
          </a:prstGeom>
          <a:noFill/>
        </p:spPr>
        <p:txBody>
          <a:bodyPr wrap="square" rtlCol="0">
            <a:spAutoFit/>
          </a:bodyPr>
          <a:lstStyle/>
          <a:p>
            <a:r>
              <a:rPr lang="en-US" sz="2000" dirty="0"/>
              <a:t>Motion of upper plate</a:t>
            </a:r>
          </a:p>
        </p:txBody>
      </p:sp>
      <p:sp>
        <p:nvSpPr>
          <p:cNvPr id="21" name="Slide Number Placeholder 20">
            <a:extLst>
              <a:ext uri="{FF2B5EF4-FFF2-40B4-BE49-F238E27FC236}">
                <a16:creationId xmlns:a16="http://schemas.microsoft.com/office/drawing/2014/main" id="{FF469872-BE02-4922-95DF-910BA5DD571F}"/>
              </a:ext>
            </a:extLst>
          </p:cNvPr>
          <p:cNvSpPr>
            <a:spLocks noGrp="1"/>
          </p:cNvSpPr>
          <p:nvPr>
            <p:ph type="sldNum" sz="quarter" idx="12"/>
          </p:nvPr>
        </p:nvSpPr>
        <p:spPr/>
        <p:txBody>
          <a:bodyPr/>
          <a:lstStyle/>
          <a:p>
            <a:fld id="{B58577E0-E88C-4E2B-B8E6-A186907D11BC}" type="slidenum">
              <a:rPr lang="en-US" smtClean="0"/>
              <a:t>4</a:t>
            </a:fld>
            <a:endParaRPr lang="en-US"/>
          </a:p>
        </p:txBody>
      </p:sp>
    </p:spTree>
    <p:extLst>
      <p:ext uri="{BB962C8B-B14F-4D97-AF65-F5344CB8AC3E}">
        <p14:creationId xmlns:p14="http://schemas.microsoft.com/office/powerpoint/2010/main" val="1157350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358EC60-567A-4987-BCD8-A6EA91FE6442}"/>
              </a:ext>
            </a:extLst>
          </p:cNvPr>
          <p:cNvSpPr txBox="1"/>
          <p:nvPr/>
        </p:nvSpPr>
        <p:spPr>
          <a:xfrm>
            <a:off x="2369127" y="318654"/>
            <a:ext cx="7107382" cy="646331"/>
          </a:xfrm>
          <a:prstGeom prst="rect">
            <a:avLst/>
          </a:prstGeom>
          <a:noFill/>
        </p:spPr>
        <p:txBody>
          <a:bodyPr wrap="square" rtlCol="0">
            <a:spAutoFit/>
          </a:bodyPr>
          <a:lstStyle/>
          <a:p>
            <a:pPr algn="ctr"/>
            <a:r>
              <a:rPr lang="en-US" sz="3600" dirty="0"/>
              <a:t>Types of Friction</a:t>
            </a:r>
          </a:p>
        </p:txBody>
      </p:sp>
      <p:sp>
        <p:nvSpPr>
          <p:cNvPr id="3" name="TextBox 2">
            <a:extLst>
              <a:ext uri="{FF2B5EF4-FFF2-40B4-BE49-F238E27FC236}">
                <a16:creationId xmlns:a16="http://schemas.microsoft.com/office/drawing/2014/main" id="{5AFEC8EB-09F8-4FC2-963D-79C87EFB80AB}"/>
              </a:ext>
            </a:extLst>
          </p:cNvPr>
          <p:cNvSpPr txBox="1"/>
          <p:nvPr/>
        </p:nvSpPr>
        <p:spPr>
          <a:xfrm>
            <a:off x="973931" y="1443841"/>
            <a:ext cx="10244137" cy="1631216"/>
          </a:xfrm>
          <a:prstGeom prst="rect">
            <a:avLst/>
          </a:prstGeom>
          <a:noFill/>
        </p:spPr>
        <p:txBody>
          <a:bodyPr wrap="square" rtlCol="0">
            <a:spAutoFit/>
          </a:bodyPr>
          <a:lstStyle/>
          <a:p>
            <a:pPr marL="285750" indent="-285750">
              <a:buFont typeface="Arial" panose="020B0604020202020204" pitchFamily="34" charset="0"/>
              <a:buChar char="•"/>
            </a:pPr>
            <a:r>
              <a:rPr lang="en-US" sz="2800" dirty="0"/>
              <a:t>Static</a:t>
            </a:r>
          </a:p>
          <a:p>
            <a:pPr marL="914400" lvl="1" indent="-457200">
              <a:buFont typeface="Courier New" panose="02070309020205020404" pitchFamily="49" charset="0"/>
              <a:buChar char="o"/>
            </a:pPr>
            <a:r>
              <a:rPr lang="en-US" sz="2400" dirty="0"/>
              <a:t>This is the adhesion that exists before the object starts moving</a:t>
            </a:r>
          </a:p>
          <a:p>
            <a:pPr marL="914400" lvl="1" indent="-457200">
              <a:buFont typeface="Courier New" panose="02070309020205020404" pitchFamily="49" charset="0"/>
              <a:buChar char="o"/>
            </a:pPr>
            <a:r>
              <a:rPr lang="en-US" sz="2400" dirty="0"/>
              <a:t>It is the reason why it is a little harder to get a refrigerator to start moving across the floor when first pushed than it is to keep it moving.</a:t>
            </a:r>
            <a:endParaRPr lang="en-US" sz="2800" dirty="0"/>
          </a:p>
        </p:txBody>
      </p:sp>
      <p:sp>
        <p:nvSpPr>
          <p:cNvPr id="4" name="TextBox 3">
            <a:extLst>
              <a:ext uri="{FF2B5EF4-FFF2-40B4-BE49-F238E27FC236}">
                <a16:creationId xmlns:a16="http://schemas.microsoft.com/office/drawing/2014/main" id="{BF50F454-3A6B-479E-925E-39C9A65BB188}"/>
              </a:ext>
            </a:extLst>
          </p:cNvPr>
          <p:cNvSpPr txBox="1"/>
          <p:nvPr/>
        </p:nvSpPr>
        <p:spPr>
          <a:xfrm>
            <a:off x="973931" y="3429000"/>
            <a:ext cx="10244137" cy="1261884"/>
          </a:xfrm>
          <a:prstGeom prst="rect">
            <a:avLst/>
          </a:prstGeom>
          <a:noFill/>
        </p:spPr>
        <p:txBody>
          <a:bodyPr wrap="square" rtlCol="0">
            <a:spAutoFit/>
          </a:bodyPr>
          <a:lstStyle/>
          <a:p>
            <a:pPr marL="285750" indent="-285750">
              <a:buFont typeface="Arial" panose="020B0604020202020204" pitchFamily="34" charset="0"/>
              <a:buChar char="•"/>
            </a:pPr>
            <a:r>
              <a:rPr lang="en-US" sz="2800" dirty="0"/>
              <a:t>Dynamic</a:t>
            </a:r>
          </a:p>
          <a:p>
            <a:pPr marL="914400" lvl="1" indent="-457200">
              <a:buFont typeface="Courier New" panose="02070309020205020404" pitchFamily="49" charset="0"/>
              <a:buChar char="o"/>
            </a:pPr>
            <a:r>
              <a:rPr lang="en-US" sz="2400" dirty="0"/>
              <a:t>This friction is less than static friction due to the fact that once the object gets moving, it tends to “skip” across the roughness</a:t>
            </a:r>
          </a:p>
        </p:txBody>
      </p:sp>
      <p:sp>
        <p:nvSpPr>
          <p:cNvPr id="5" name="Slide Number Placeholder 4">
            <a:extLst>
              <a:ext uri="{FF2B5EF4-FFF2-40B4-BE49-F238E27FC236}">
                <a16:creationId xmlns:a16="http://schemas.microsoft.com/office/drawing/2014/main" id="{97951142-ADA1-4E4D-A27E-865BA00A43D6}"/>
              </a:ext>
            </a:extLst>
          </p:cNvPr>
          <p:cNvSpPr>
            <a:spLocks noGrp="1"/>
          </p:cNvSpPr>
          <p:nvPr>
            <p:ph type="sldNum" sz="quarter" idx="12"/>
          </p:nvPr>
        </p:nvSpPr>
        <p:spPr/>
        <p:txBody>
          <a:bodyPr/>
          <a:lstStyle/>
          <a:p>
            <a:fld id="{B58577E0-E88C-4E2B-B8E6-A186907D11BC}" type="slidenum">
              <a:rPr lang="en-US" smtClean="0"/>
              <a:t>5</a:t>
            </a:fld>
            <a:endParaRPr lang="en-US"/>
          </a:p>
        </p:txBody>
      </p:sp>
    </p:spTree>
    <p:extLst>
      <p:ext uri="{BB962C8B-B14F-4D97-AF65-F5344CB8AC3E}">
        <p14:creationId xmlns:p14="http://schemas.microsoft.com/office/powerpoint/2010/main" val="4044212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0273D48-4EA1-468A-A9D6-CF247CD04C77}"/>
              </a:ext>
            </a:extLst>
          </p:cNvPr>
          <p:cNvSpPr>
            <a:spLocks noGrp="1"/>
          </p:cNvSpPr>
          <p:nvPr>
            <p:ph type="sldNum" sz="quarter" idx="12"/>
          </p:nvPr>
        </p:nvSpPr>
        <p:spPr/>
        <p:txBody>
          <a:bodyPr/>
          <a:lstStyle/>
          <a:p>
            <a:fld id="{B58577E0-E88C-4E2B-B8E6-A186907D11BC}" type="slidenum">
              <a:rPr lang="en-US" smtClean="0"/>
              <a:t>6</a:t>
            </a:fld>
            <a:endParaRPr lang="en-US"/>
          </a:p>
        </p:txBody>
      </p:sp>
      <p:sp>
        <p:nvSpPr>
          <p:cNvPr id="3" name="TextBox 2">
            <a:extLst>
              <a:ext uri="{FF2B5EF4-FFF2-40B4-BE49-F238E27FC236}">
                <a16:creationId xmlns:a16="http://schemas.microsoft.com/office/drawing/2014/main" id="{33E2EEBE-E8AA-4D66-9B44-9D84BADD6862}"/>
              </a:ext>
            </a:extLst>
          </p:cNvPr>
          <p:cNvSpPr txBox="1"/>
          <p:nvPr/>
        </p:nvSpPr>
        <p:spPr>
          <a:xfrm>
            <a:off x="2369127" y="318654"/>
            <a:ext cx="7107382" cy="646331"/>
          </a:xfrm>
          <a:prstGeom prst="rect">
            <a:avLst/>
          </a:prstGeom>
          <a:noFill/>
        </p:spPr>
        <p:txBody>
          <a:bodyPr wrap="square" rtlCol="0">
            <a:spAutoFit/>
          </a:bodyPr>
          <a:lstStyle/>
          <a:p>
            <a:pPr algn="ctr"/>
            <a:r>
              <a:rPr lang="en-US" sz="3600" dirty="0"/>
              <a:t>Rolling Friction vs. Sliding Friction</a:t>
            </a:r>
          </a:p>
        </p:txBody>
      </p:sp>
      <p:grpSp>
        <p:nvGrpSpPr>
          <p:cNvPr id="20" name="Group 19">
            <a:extLst>
              <a:ext uri="{FF2B5EF4-FFF2-40B4-BE49-F238E27FC236}">
                <a16:creationId xmlns:a16="http://schemas.microsoft.com/office/drawing/2014/main" id="{1A8F1A19-8028-45A4-88B3-D40992E3F287}"/>
              </a:ext>
            </a:extLst>
          </p:cNvPr>
          <p:cNvGrpSpPr/>
          <p:nvPr/>
        </p:nvGrpSpPr>
        <p:grpSpPr>
          <a:xfrm>
            <a:off x="3474393" y="1669615"/>
            <a:ext cx="6632812" cy="973204"/>
            <a:chOff x="3360449" y="1951827"/>
            <a:chExt cx="6632812" cy="973204"/>
          </a:xfrm>
        </p:grpSpPr>
        <p:grpSp>
          <p:nvGrpSpPr>
            <p:cNvPr id="4" name="Group 3">
              <a:extLst>
                <a:ext uri="{FF2B5EF4-FFF2-40B4-BE49-F238E27FC236}">
                  <a16:creationId xmlns:a16="http://schemas.microsoft.com/office/drawing/2014/main" id="{664FA9F9-37AF-4BC6-893B-54E3759D4593}"/>
                </a:ext>
              </a:extLst>
            </p:cNvPr>
            <p:cNvGrpSpPr/>
            <p:nvPr/>
          </p:nvGrpSpPr>
          <p:grpSpPr>
            <a:xfrm>
              <a:off x="3360449" y="2410636"/>
              <a:ext cx="6632812" cy="514395"/>
              <a:chOff x="2620370" y="5122130"/>
              <a:chExt cx="6632812" cy="514395"/>
            </a:xfrm>
            <a:solidFill>
              <a:srgbClr val="92D050"/>
            </a:solidFill>
          </p:grpSpPr>
          <p:sp>
            <p:nvSpPr>
              <p:cNvPr id="5" name="Freeform: Shape 4">
                <a:extLst>
                  <a:ext uri="{FF2B5EF4-FFF2-40B4-BE49-F238E27FC236}">
                    <a16:creationId xmlns:a16="http://schemas.microsoft.com/office/drawing/2014/main" id="{F94A7A37-2440-43D5-B781-0190FFE7BBDA}"/>
                  </a:ext>
                </a:extLst>
              </p:cNvPr>
              <p:cNvSpPr/>
              <p:nvPr/>
            </p:nvSpPr>
            <p:spPr>
              <a:xfrm>
                <a:off x="2620370" y="5227093"/>
                <a:ext cx="6632812" cy="409432"/>
              </a:xfrm>
              <a:custGeom>
                <a:avLst/>
                <a:gdLst>
                  <a:gd name="connsiteX0" fmla="*/ 0 w 6632812"/>
                  <a:gd name="connsiteY0" fmla="*/ 0 h 409432"/>
                  <a:gd name="connsiteX1" fmla="*/ 0 w 6632812"/>
                  <a:gd name="connsiteY1" fmla="*/ 409432 h 409432"/>
                  <a:gd name="connsiteX2" fmla="*/ 6632812 w 6632812"/>
                  <a:gd name="connsiteY2" fmla="*/ 368489 h 409432"/>
                  <a:gd name="connsiteX3" fmla="*/ 6619164 w 6632812"/>
                  <a:gd name="connsiteY3" fmla="*/ 0 h 409432"/>
                </a:gdLst>
                <a:ahLst/>
                <a:cxnLst>
                  <a:cxn ang="0">
                    <a:pos x="connsiteX0" y="connsiteY0"/>
                  </a:cxn>
                  <a:cxn ang="0">
                    <a:pos x="connsiteX1" y="connsiteY1"/>
                  </a:cxn>
                  <a:cxn ang="0">
                    <a:pos x="connsiteX2" y="connsiteY2"/>
                  </a:cxn>
                  <a:cxn ang="0">
                    <a:pos x="connsiteX3" y="connsiteY3"/>
                  </a:cxn>
                </a:cxnLst>
                <a:rect l="l" t="t" r="r" b="b"/>
                <a:pathLst>
                  <a:path w="6632812" h="409432">
                    <a:moveTo>
                      <a:pt x="0" y="0"/>
                    </a:moveTo>
                    <a:lnTo>
                      <a:pt x="0" y="409432"/>
                    </a:lnTo>
                    <a:lnTo>
                      <a:pt x="6632812" y="368489"/>
                    </a:lnTo>
                    <a:lnTo>
                      <a:pt x="6619164" y="0"/>
                    </a:lnTo>
                  </a:path>
                </a:pathLst>
              </a:cu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id="{F80C96C4-FAE6-4CB2-B2F1-11CC370465FE}"/>
                  </a:ext>
                </a:extLst>
              </p:cNvPr>
              <p:cNvSpPr/>
              <p:nvPr/>
            </p:nvSpPr>
            <p:spPr>
              <a:xfrm>
                <a:off x="2625436" y="5122130"/>
                <a:ext cx="6594764" cy="207820"/>
              </a:xfrm>
              <a:custGeom>
                <a:avLst/>
                <a:gdLst>
                  <a:gd name="connsiteX0" fmla="*/ 0 w 5611515"/>
                  <a:gd name="connsiteY0" fmla="*/ 110837 h 207818"/>
                  <a:gd name="connsiteX1" fmla="*/ 69273 w 5611515"/>
                  <a:gd name="connsiteY1" fmla="*/ 138546 h 207818"/>
                  <a:gd name="connsiteX2" fmla="*/ 346364 w 5611515"/>
                  <a:gd name="connsiteY2" fmla="*/ 110837 h 207818"/>
                  <a:gd name="connsiteX3" fmla="*/ 443346 w 5611515"/>
                  <a:gd name="connsiteY3" fmla="*/ 124691 h 207818"/>
                  <a:gd name="connsiteX4" fmla="*/ 554182 w 5611515"/>
                  <a:gd name="connsiteY4" fmla="*/ 152400 h 207818"/>
                  <a:gd name="connsiteX5" fmla="*/ 595746 w 5611515"/>
                  <a:gd name="connsiteY5" fmla="*/ 110837 h 207818"/>
                  <a:gd name="connsiteX6" fmla="*/ 748146 w 5611515"/>
                  <a:gd name="connsiteY6" fmla="*/ 138546 h 207818"/>
                  <a:gd name="connsiteX7" fmla="*/ 775855 w 5611515"/>
                  <a:gd name="connsiteY7" fmla="*/ 180109 h 207818"/>
                  <a:gd name="connsiteX8" fmla="*/ 914400 w 5611515"/>
                  <a:gd name="connsiteY8" fmla="*/ 152400 h 207818"/>
                  <a:gd name="connsiteX9" fmla="*/ 969818 w 5611515"/>
                  <a:gd name="connsiteY9" fmla="*/ 124691 h 207818"/>
                  <a:gd name="connsiteX10" fmla="*/ 1025236 w 5611515"/>
                  <a:gd name="connsiteY10" fmla="*/ 110837 h 207818"/>
                  <a:gd name="connsiteX11" fmla="*/ 1066800 w 5611515"/>
                  <a:gd name="connsiteY11" fmla="*/ 96982 h 207818"/>
                  <a:gd name="connsiteX12" fmla="*/ 1191491 w 5611515"/>
                  <a:gd name="connsiteY12" fmla="*/ 110837 h 207818"/>
                  <a:gd name="connsiteX13" fmla="*/ 1274618 w 5611515"/>
                  <a:gd name="connsiteY13" fmla="*/ 138546 h 207818"/>
                  <a:gd name="connsiteX14" fmla="*/ 1343891 w 5611515"/>
                  <a:gd name="connsiteY14" fmla="*/ 124691 h 207818"/>
                  <a:gd name="connsiteX15" fmla="*/ 1385455 w 5611515"/>
                  <a:gd name="connsiteY15" fmla="*/ 110837 h 207818"/>
                  <a:gd name="connsiteX16" fmla="*/ 1496291 w 5611515"/>
                  <a:gd name="connsiteY16" fmla="*/ 124691 h 207818"/>
                  <a:gd name="connsiteX17" fmla="*/ 1524000 w 5611515"/>
                  <a:gd name="connsiteY17" fmla="*/ 166255 h 207818"/>
                  <a:gd name="connsiteX18" fmla="*/ 1745673 w 5611515"/>
                  <a:gd name="connsiteY18" fmla="*/ 166255 h 207818"/>
                  <a:gd name="connsiteX19" fmla="*/ 1884218 w 5611515"/>
                  <a:gd name="connsiteY19" fmla="*/ 69273 h 207818"/>
                  <a:gd name="connsiteX20" fmla="*/ 1925782 w 5611515"/>
                  <a:gd name="connsiteY20" fmla="*/ 41564 h 207818"/>
                  <a:gd name="connsiteX21" fmla="*/ 1967346 w 5611515"/>
                  <a:gd name="connsiteY21" fmla="*/ 83128 h 207818"/>
                  <a:gd name="connsiteX22" fmla="*/ 1995055 w 5611515"/>
                  <a:gd name="connsiteY22" fmla="*/ 124691 h 207818"/>
                  <a:gd name="connsiteX23" fmla="*/ 2036618 w 5611515"/>
                  <a:gd name="connsiteY23" fmla="*/ 138546 h 207818"/>
                  <a:gd name="connsiteX24" fmla="*/ 2133600 w 5611515"/>
                  <a:gd name="connsiteY24" fmla="*/ 180109 h 207818"/>
                  <a:gd name="connsiteX25" fmla="*/ 2341418 w 5611515"/>
                  <a:gd name="connsiteY25" fmla="*/ 124691 h 207818"/>
                  <a:gd name="connsiteX26" fmla="*/ 2452255 w 5611515"/>
                  <a:gd name="connsiteY26" fmla="*/ 138546 h 207818"/>
                  <a:gd name="connsiteX27" fmla="*/ 2535382 w 5611515"/>
                  <a:gd name="connsiteY27" fmla="*/ 207818 h 207818"/>
                  <a:gd name="connsiteX28" fmla="*/ 2604655 w 5611515"/>
                  <a:gd name="connsiteY28" fmla="*/ 193964 h 207818"/>
                  <a:gd name="connsiteX29" fmla="*/ 2687782 w 5611515"/>
                  <a:gd name="connsiteY29" fmla="*/ 110837 h 207818"/>
                  <a:gd name="connsiteX30" fmla="*/ 2729346 w 5611515"/>
                  <a:gd name="connsiteY30" fmla="*/ 83128 h 207818"/>
                  <a:gd name="connsiteX31" fmla="*/ 2854036 w 5611515"/>
                  <a:gd name="connsiteY31" fmla="*/ 110837 h 207818"/>
                  <a:gd name="connsiteX32" fmla="*/ 2881746 w 5611515"/>
                  <a:gd name="connsiteY32" fmla="*/ 138546 h 207818"/>
                  <a:gd name="connsiteX33" fmla="*/ 2923309 w 5611515"/>
                  <a:gd name="connsiteY33" fmla="*/ 166255 h 207818"/>
                  <a:gd name="connsiteX34" fmla="*/ 3061855 w 5611515"/>
                  <a:gd name="connsiteY34" fmla="*/ 152400 h 207818"/>
                  <a:gd name="connsiteX35" fmla="*/ 3103418 w 5611515"/>
                  <a:gd name="connsiteY35" fmla="*/ 138546 h 207818"/>
                  <a:gd name="connsiteX36" fmla="*/ 3158836 w 5611515"/>
                  <a:gd name="connsiteY36" fmla="*/ 166255 h 207818"/>
                  <a:gd name="connsiteX37" fmla="*/ 3435927 w 5611515"/>
                  <a:gd name="connsiteY37" fmla="*/ 152400 h 207818"/>
                  <a:gd name="connsiteX38" fmla="*/ 3477491 w 5611515"/>
                  <a:gd name="connsiteY38" fmla="*/ 166255 h 207818"/>
                  <a:gd name="connsiteX39" fmla="*/ 3546764 w 5611515"/>
                  <a:gd name="connsiteY39" fmla="*/ 124691 h 207818"/>
                  <a:gd name="connsiteX40" fmla="*/ 3560618 w 5611515"/>
                  <a:gd name="connsiteY40" fmla="*/ 83128 h 207818"/>
                  <a:gd name="connsiteX41" fmla="*/ 3588327 w 5611515"/>
                  <a:gd name="connsiteY41" fmla="*/ 27709 h 207818"/>
                  <a:gd name="connsiteX42" fmla="*/ 3629891 w 5611515"/>
                  <a:gd name="connsiteY42" fmla="*/ 0 h 207818"/>
                  <a:gd name="connsiteX43" fmla="*/ 3713018 w 5611515"/>
                  <a:gd name="connsiteY43" fmla="*/ 96982 h 207818"/>
                  <a:gd name="connsiteX44" fmla="*/ 3740727 w 5611515"/>
                  <a:gd name="connsiteY44" fmla="*/ 138546 h 207818"/>
                  <a:gd name="connsiteX45" fmla="*/ 3782291 w 5611515"/>
                  <a:gd name="connsiteY45" fmla="*/ 152400 h 207818"/>
                  <a:gd name="connsiteX46" fmla="*/ 3837709 w 5611515"/>
                  <a:gd name="connsiteY46" fmla="*/ 180109 h 207818"/>
                  <a:gd name="connsiteX47" fmla="*/ 3934691 w 5611515"/>
                  <a:gd name="connsiteY47" fmla="*/ 166255 h 207818"/>
                  <a:gd name="connsiteX48" fmla="*/ 3976255 w 5611515"/>
                  <a:gd name="connsiteY48" fmla="*/ 138546 h 207818"/>
                  <a:gd name="connsiteX49" fmla="*/ 4031673 w 5611515"/>
                  <a:gd name="connsiteY49" fmla="*/ 124691 h 207818"/>
                  <a:gd name="connsiteX50" fmla="*/ 4142509 w 5611515"/>
                  <a:gd name="connsiteY50" fmla="*/ 152400 h 207818"/>
                  <a:gd name="connsiteX51" fmla="*/ 4184073 w 5611515"/>
                  <a:gd name="connsiteY51" fmla="*/ 166255 h 207818"/>
                  <a:gd name="connsiteX52" fmla="*/ 4267200 w 5611515"/>
                  <a:gd name="connsiteY52" fmla="*/ 207818 h 207818"/>
                  <a:gd name="connsiteX53" fmla="*/ 4308764 w 5611515"/>
                  <a:gd name="connsiteY53" fmla="*/ 166255 h 207818"/>
                  <a:gd name="connsiteX54" fmla="*/ 4391891 w 5611515"/>
                  <a:gd name="connsiteY54" fmla="*/ 110837 h 207818"/>
                  <a:gd name="connsiteX55" fmla="*/ 4544291 w 5611515"/>
                  <a:gd name="connsiteY55" fmla="*/ 152400 h 207818"/>
                  <a:gd name="connsiteX56" fmla="*/ 4627418 w 5611515"/>
                  <a:gd name="connsiteY56" fmla="*/ 180109 h 207818"/>
                  <a:gd name="connsiteX57" fmla="*/ 4765964 w 5611515"/>
                  <a:gd name="connsiteY57" fmla="*/ 138546 h 207818"/>
                  <a:gd name="connsiteX58" fmla="*/ 4807527 w 5611515"/>
                  <a:gd name="connsiteY58" fmla="*/ 180109 h 207818"/>
                  <a:gd name="connsiteX59" fmla="*/ 4918364 w 5611515"/>
                  <a:gd name="connsiteY59" fmla="*/ 180109 h 207818"/>
                  <a:gd name="connsiteX60" fmla="*/ 4946073 w 5611515"/>
                  <a:gd name="connsiteY60" fmla="*/ 138546 h 207818"/>
                  <a:gd name="connsiteX61" fmla="*/ 5126182 w 5611515"/>
                  <a:gd name="connsiteY61" fmla="*/ 124691 h 207818"/>
                  <a:gd name="connsiteX62" fmla="*/ 5167746 w 5611515"/>
                  <a:gd name="connsiteY62" fmla="*/ 152400 h 207818"/>
                  <a:gd name="connsiteX63" fmla="*/ 5250873 w 5611515"/>
                  <a:gd name="connsiteY63" fmla="*/ 96982 h 207818"/>
                  <a:gd name="connsiteX64" fmla="*/ 5292436 w 5611515"/>
                  <a:gd name="connsiteY64" fmla="*/ 69273 h 207818"/>
                  <a:gd name="connsiteX65" fmla="*/ 5403273 w 5611515"/>
                  <a:gd name="connsiteY65" fmla="*/ 152400 h 207818"/>
                  <a:gd name="connsiteX66" fmla="*/ 5472546 w 5611515"/>
                  <a:gd name="connsiteY66" fmla="*/ 138546 h 207818"/>
                  <a:gd name="connsiteX67" fmla="*/ 5514109 w 5611515"/>
                  <a:gd name="connsiteY67" fmla="*/ 110837 h 207818"/>
                  <a:gd name="connsiteX68" fmla="*/ 5555673 w 5611515"/>
                  <a:gd name="connsiteY68" fmla="*/ 96982 h 207818"/>
                  <a:gd name="connsiteX69" fmla="*/ 5611091 w 5611515"/>
                  <a:gd name="connsiteY69" fmla="*/ 138546 h 207818"/>
                  <a:gd name="connsiteX0" fmla="*/ 0 w 5611515"/>
                  <a:gd name="connsiteY0" fmla="*/ 110837 h 207818"/>
                  <a:gd name="connsiteX1" fmla="*/ 69273 w 5611515"/>
                  <a:gd name="connsiteY1" fmla="*/ 138546 h 207818"/>
                  <a:gd name="connsiteX2" fmla="*/ 274543 w 5611515"/>
                  <a:gd name="connsiteY2" fmla="*/ 124905 h 207818"/>
                  <a:gd name="connsiteX3" fmla="*/ 443346 w 5611515"/>
                  <a:gd name="connsiteY3" fmla="*/ 124691 h 207818"/>
                  <a:gd name="connsiteX4" fmla="*/ 554182 w 5611515"/>
                  <a:gd name="connsiteY4" fmla="*/ 152400 h 207818"/>
                  <a:gd name="connsiteX5" fmla="*/ 595746 w 5611515"/>
                  <a:gd name="connsiteY5" fmla="*/ 110837 h 207818"/>
                  <a:gd name="connsiteX6" fmla="*/ 748146 w 5611515"/>
                  <a:gd name="connsiteY6" fmla="*/ 138546 h 207818"/>
                  <a:gd name="connsiteX7" fmla="*/ 775855 w 5611515"/>
                  <a:gd name="connsiteY7" fmla="*/ 180109 h 207818"/>
                  <a:gd name="connsiteX8" fmla="*/ 914400 w 5611515"/>
                  <a:gd name="connsiteY8" fmla="*/ 152400 h 207818"/>
                  <a:gd name="connsiteX9" fmla="*/ 969818 w 5611515"/>
                  <a:gd name="connsiteY9" fmla="*/ 124691 h 207818"/>
                  <a:gd name="connsiteX10" fmla="*/ 1025236 w 5611515"/>
                  <a:gd name="connsiteY10" fmla="*/ 110837 h 207818"/>
                  <a:gd name="connsiteX11" fmla="*/ 1066800 w 5611515"/>
                  <a:gd name="connsiteY11" fmla="*/ 96982 h 207818"/>
                  <a:gd name="connsiteX12" fmla="*/ 1191491 w 5611515"/>
                  <a:gd name="connsiteY12" fmla="*/ 110837 h 207818"/>
                  <a:gd name="connsiteX13" fmla="*/ 1274618 w 5611515"/>
                  <a:gd name="connsiteY13" fmla="*/ 138546 h 207818"/>
                  <a:gd name="connsiteX14" fmla="*/ 1343891 w 5611515"/>
                  <a:gd name="connsiteY14" fmla="*/ 124691 h 207818"/>
                  <a:gd name="connsiteX15" fmla="*/ 1385455 w 5611515"/>
                  <a:gd name="connsiteY15" fmla="*/ 110837 h 207818"/>
                  <a:gd name="connsiteX16" fmla="*/ 1496291 w 5611515"/>
                  <a:gd name="connsiteY16" fmla="*/ 124691 h 207818"/>
                  <a:gd name="connsiteX17" fmla="*/ 1524000 w 5611515"/>
                  <a:gd name="connsiteY17" fmla="*/ 166255 h 207818"/>
                  <a:gd name="connsiteX18" fmla="*/ 1745673 w 5611515"/>
                  <a:gd name="connsiteY18" fmla="*/ 166255 h 207818"/>
                  <a:gd name="connsiteX19" fmla="*/ 1884218 w 5611515"/>
                  <a:gd name="connsiteY19" fmla="*/ 69273 h 207818"/>
                  <a:gd name="connsiteX20" fmla="*/ 1925782 w 5611515"/>
                  <a:gd name="connsiteY20" fmla="*/ 41564 h 207818"/>
                  <a:gd name="connsiteX21" fmla="*/ 1967346 w 5611515"/>
                  <a:gd name="connsiteY21" fmla="*/ 83128 h 207818"/>
                  <a:gd name="connsiteX22" fmla="*/ 1995055 w 5611515"/>
                  <a:gd name="connsiteY22" fmla="*/ 124691 h 207818"/>
                  <a:gd name="connsiteX23" fmla="*/ 2036618 w 5611515"/>
                  <a:gd name="connsiteY23" fmla="*/ 138546 h 207818"/>
                  <a:gd name="connsiteX24" fmla="*/ 2133600 w 5611515"/>
                  <a:gd name="connsiteY24" fmla="*/ 180109 h 207818"/>
                  <a:gd name="connsiteX25" fmla="*/ 2341418 w 5611515"/>
                  <a:gd name="connsiteY25" fmla="*/ 124691 h 207818"/>
                  <a:gd name="connsiteX26" fmla="*/ 2452255 w 5611515"/>
                  <a:gd name="connsiteY26" fmla="*/ 138546 h 207818"/>
                  <a:gd name="connsiteX27" fmla="*/ 2535382 w 5611515"/>
                  <a:gd name="connsiteY27" fmla="*/ 207818 h 207818"/>
                  <a:gd name="connsiteX28" fmla="*/ 2604655 w 5611515"/>
                  <a:gd name="connsiteY28" fmla="*/ 193964 h 207818"/>
                  <a:gd name="connsiteX29" fmla="*/ 2687782 w 5611515"/>
                  <a:gd name="connsiteY29" fmla="*/ 110837 h 207818"/>
                  <a:gd name="connsiteX30" fmla="*/ 2729346 w 5611515"/>
                  <a:gd name="connsiteY30" fmla="*/ 83128 h 207818"/>
                  <a:gd name="connsiteX31" fmla="*/ 2854036 w 5611515"/>
                  <a:gd name="connsiteY31" fmla="*/ 110837 h 207818"/>
                  <a:gd name="connsiteX32" fmla="*/ 2881746 w 5611515"/>
                  <a:gd name="connsiteY32" fmla="*/ 138546 h 207818"/>
                  <a:gd name="connsiteX33" fmla="*/ 2923309 w 5611515"/>
                  <a:gd name="connsiteY33" fmla="*/ 166255 h 207818"/>
                  <a:gd name="connsiteX34" fmla="*/ 3061855 w 5611515"/>
                  <a:gd name="connsiteY34" fmla="*/ 152400 h 207818"/>
                  <a:gd name="connsiteX35" fmla="*/ 3103418 w 5611515"/>
                  <a:gd name="connsiteY35" fmla="*/ 138546 h 207818"/>
                  <a:gd name="connsiteX36" fmla="*/ 3158836 w 5611515"/>
                  <a:gd name="connsiteY36" fmla="*/ 166255 h 207818"/>
                  <a:gd name="connsiteX37" fmla="*/ 3435927 w 5611515"/>
                  <a:gd name="connsiteY37" fmla="*/ 152400 h 207818"/>
                  <a:gd name="connsiteX38" fmla="*/ 3477491 w 5611515"/>
                  <a:gd name="connsiteY38" fmla="*/ 166255 h 207818"/>
                  <a:gd name="connsiteX39" fmla="*/ 3546764 w 5611515"/>
                  <a:gd name="connsiteY39" fmla="*/ 124691 h 207818"/>
                  <a:gd name="connsiteX40" fmla="*/ 3560618 w 5611515"/>
                  <a:gd name="connsiteY40" fmla="*/ 83128 h 207818"/>
                  <a:gd name="connsiteX41" fmla="*/ 3588327 w 5611515"/>
                  <a:gd name="connsiteY41" fmla="*/ 27709 h 207818"/>
                  <a:gd name="connsiteX42" fmla="*/ 3629891 w 5611515"/>
                  <a:gd name="connsiteY42" fmla="*/ 0 h 207818"/>
                  <a:gd name="connsiteX43" fmla="*/ 3713018 w 5611515"/>
                  <a:gd name="connsiteY43" fmla="*/ 96982 h 207818"/>
                  <a:gd name="connsiteX44" fmla="*/ 3740727 w 5611515"/>
                  <a:gd name="connsiteY44" fmla="*/ 138546 h 207818"/>
                  <a:gd name="connsiteX45" fmla="*/ 3782291 w 5611515"/>
                  <a:gd name="connsiteY45" fmla="*/ 152400 h 207818"/>
                  <a:gd name="connsiteX46" fmla="*/ 3837709 w 5611515"/>
                  <a:gd name="connsiteY46" fmla="*/ 180109 h 207818"/>
                  <a:gd name="connsiteX47" fmla="*/ 3934691 w 5611515"/>
                  <a:gd name="connsiteY47" fmla="*/ 166255 h 207818"/>
                  <a:gd name="connsiteX48" fmla="*/ 3976255 w 5611515"/>
                  <a:gd name="connsiteY48" fmla="*/ 138546 h 207818"/>
                  <a:gd name="connsiteX49" fmla="*/ 4031673 w 5611515"/>
                  <a:gd name="connsiteY49" fmla="*/ 124691 h 207818"/>
                  <a:gd name="connsiteX50" fmla="*/ 4142509 w 5611515"/>
                  <a:gd name="connsiteY50" fmla="*/ 152400 h 207818"/>
                  <a:gd name="connsiteX51" fmla="*/ 4184073 w 5611515"/>
                  <a:gd name="connsiteY51" fmla="*/ 166255 h 207818"/>
                  <a:gd name="connsiteX52" fmla="*/ 4267200 w 5611515"/>
                  <a:gd name="connsiteY52" fmla="*/ 207818 h 207818"/>
                  <a:gd name="connsiteX53" fmla="*/ 4308764 w 5611515"/>
                  <a:gd name="connsiteY53" fmla="*/ 166255 h 207818"/>
                  <a:gd name="connsiteX54" fmla="*/ 4391891 w 5611515"/>
                  <a:gd name="connsiteY54" fmla="*/ 110837 h 207818"/>
                  <a:gd name="connsiteX55" fmla="*/ 4544291 w 5611515"/>
                  <a:gd name="connsiteY55" fmla="*/ 152400 h 207818"/>
                  <a:gd name="connsiteX56" fmla="*/ 4627418 w 5611515"/>
                  <a:gd name="connsiteY56" fmla="*/ 180109 h 207818"/>
                  <a:gd name="connsiteX57" fmla="*/ 4765964 w 5611515"/>
                  <a:gd name="connsiteY57" fmla="*/ 138546 h 207818"/>
                  <a:gd name="connsiteX58" fmla="*/ 4807527 w 5611515"/>
                  <a:gd name="connsiteY58" fmla="*/ 180109 h 207818"/>
                  <a:gd name="connsiteX59" fmla="*/ 4918364 w 5611515"/>
                  <a:gd name="connsiteY59" fmla="*/ 180109 h 207818"/>
                  <a:gd name="connsiteX60" fmla="*/ 4946073 w 5611515"/>
                  <a:gd name="connsiteY60" fmla="*/ 138546 h 207818"/>
                  <a:gd name="connsiteX61" fmla="*/ 5126182 w 5611515"/>
                  <a:gd name="connsiteY61" fmla="*/ 124691 h 207818"/>
                  <a:gd name="connsiteX62" fmla="*/ 5167746 w 5611515"/>
                  <a:gd name="connsiteY62" fmla="*/ 152400 h 207818"/>
                  <a:gd name="connsiteX63" fmla="*/ 5250873 w 5611515"/>
                  <a:gd name="connsiteY63" fmla="*/ 96982 h 207818"/>
                  <a:gd name="connsiteX64" fmla="*/ 5292436 w 5611515"/>
                  <a:gd name="connsiteY64" fmla="*/ 69273 h 207818"/>
                  <a:gd name="connsiteX65" fmla="*/ 5403273 w 5611515"/>
                  <a:gd name="connsiteY65" fmla="*/ 152400 h 207818"/>
                  <a:gd name="connsiteX66" fmla="*/ 5472546 w 5611515"/>
                  <a:gd name="connsiteY66" fmla="*/ 138546 h 207818"/>
                  <a:gd name="connsiteX67" fmla="*/ 5514109 w 5611515"/>
                  <a:gd name="connsiteY67" fmla="*/ 110837 h 207818"/>
                  <a:gd name="connsiteX68" fmla="*/ 5555673 w 5611515"/>
                  <a:gd name="connsiteY68" fmla="*/ 96982 h 207818"/>
                  <a:gd name="connsiteX69" fmla="*/ 5611091 w 5611515"/>
                  <a:gd name="connsiteY69" fmla="*/ 138546 h 207818"/>
                  <a:gd name="connsiteX0" fmla="*/ 0 w 5611515"/>
                  <a:gd name="connsiteY0" fmla="*/ 110837 h 207818"/>
                  <a:gd name="connsiteX1" fmla="*/ 69273 w 5611515"/>
                  <a:gd name="connsiteY1" fmla="*/ 138546 h 207818"/>
                  <a:gd name="connsiteX2" fmla="*/ 274543 w 5611515"/>
                  <a:gd name="connsiteY2" fmla="*/ 124905 h 207818"/>
                  <a:gd name="connsiteX3" fmla="*/ 407435 w 5611515"/>
                  <a:gd name="connsiteY3" fmla="*/ 124691 h 207818"/>
                  <a:gd name="connsiteX4" fmla="*/ 554182 w 5611515"/>
                  <a:gd name="connsiteY4" fmla="*/ 152400 h 207818"/>
                  <a:gd name="connsiteX5" fmla="*/ 595746 w 5611515"/>
                  <a:gd name="connsiteY5" fmla="*/ 110837 h 207818"/>
                  <a:gd name="connsiteX6" fmla="*/ 748146 w 5611515"/>
                  <a:gd name="connsiteY6" fmla="*/ 138546 h 207818"/>
                  <a:gd name="connsiteX7" fmla="*/ 775855 w 5611515"/>
                  <a:gd name="connsiteY7" fmla="*/ 180109 h 207818"/>
                  <a:gd name="connsiteX8" fmla="*/ 914400 w 5611515"/>
                  <a:gd name="connsiteY8" fmla="*/ 152400 h 207818"/>
                  <a:gd name="connsiteX9" fmla="*/ 969818 w 5611515"/>
                  <a:gd name="connsiteY9" fmla="*/ 124691 h 207818"/>
                  <a:gd name="connsiteX10" fmla="*/ 1025236 w 5611515"/>
                  <a:gd name="connsiteY10" fmla="*/ 110837 h 207818"/>
                  <a:gd name="connsiteX11" fmla="*/ 1066800 w 5611515"/>
                  <a:gd name="connsiteY11" fmla="*/ 96982 h 207818"/>
                  <a:gd name="connsiteX12" fmla="*/ 1191491 w 5611515"/>
                  <a:gd name="connsiteY12" fmla="*/ 110837 h 207818"/>
                  <a:gd name="connsiteX13" fmla="*/ 1274618 w 5611515"/>
                  <a:gd name="connsiteY13" fmla="*/ 138546 h 207818"/>
                  <a:gd name="connsiteX14" fmla="*/ 1343891 w 5611515"/>
                  <a:gd name="connsiteY14" fmla="*/ 124691 h 207818"/>
                  <a:gd name="connsiteX15" fmla="*/ 1385455 w 5611515"/>
                  <a:gd name="connsiteY15" fmla="*/ 110837 h 207818"/>
                  <a:gd name="connsiteX16" fmla="*/ 1496291 w 5611515"/>
                  <a:gd name="connsiteY16" fmla="*/ 124691 h 207818"/>
                  <a:gd name="connsiteX17" fmla="*/ 1524000 w 5611515"/>
                  <a:gd name="connsiteY17" fmla="*/ 166255 h 207818"/>
                  <a:gd name="connsiteX18" fmla="*/ 1745673 w 5611515"/>
                  <a:gd name="connsiteY18" fmla="*/ 166255 h 207818"/>
                  <a:gd name="connsiteX19" fmla="*/ 1884218 w 5611515"/>
                  <a:gd name="connsiteY19" fmla="*/ 69273 h 207818"/>
                  <a:gd name="connsiteX20" fmla="*/ 1925782 w 5611515"/>
                  <a:gd name="connsiteY20" fmla="*/ 41564 h 207818"/>
                  <a:gd name="connsiteX21" fmla="*/ 1967346 w 5611515"/>
                  <a:gd name="connsiteY21" fmla="*/ 83128 h 207818"/>
                  <a:gd name="connsiteX22" fmla="*/ 1995055 w 5611515"/>
                  <a:gd name="connsiteY22" fmla="*/ 124691 h 207818"/>
                  <a:gd name="connsiteX23" fmla="*/ 2036618 w 5611515"/>
                  <a:gd name="connsiteY23" fmla="*/ 138546 h 207818"/>
                  <a:gd name="connsiteX24" fmla="*/ 2133600 w 5611515"/>
                  <a:gd name="connsiteY24" fmla="*/ 180109 h 207818"/>
                  <a:gd name="connsiteX25" fmla="*/ 2341418 w 5611515"/>
                  <a:gd name="connsiteY25" fmla="*/ 124691 h 207818"/>
                  <a:gd name="connsiteX26" fmla="*/ 2452255 w 5611515"/>
                  <a:gd name="connsiteY26" fmla="*/ 138546 h 207818"/>
                  <a:gd name="connsiteX27" fmla="*/ 2535382 w 5611515"/>
                  <a:gd name="connsiteY27" fmla="*/ 207818 h 207818"/>
                  <a:gd name="connsiteX28" fmla="*/ 2604655 w 5611515"/>
                  <a:gd name="connsiteY28" fmla="*/ 193964 h 207818"/>
                  <a:gd name="connsiteX29" fmla="*/ 2687782 w 5611515"/>
                  <a:gd name="connsiteY29" fmla="*/ 110837 h 207818"/>
                  <a:gd name="connsiteX30" fmla="*/ 2729346 w 5611515"/>
                  <a:gd name="connsiteY30" fmla="*/ 83128 h 207818"/>
                  <a:gd name="connsiteX31" fmla="*/ 2854036 w 5611515"/>
                  <a:gd name="connsiteY31" fmla="*/ 110837 h 207818"/>
                  <a:gd name="connsiteX32" fmla="*/ 2881746 w 5611515"/>
                  <a:gd name="connsiteY32" fmla="*/ 138546 h 207818"/>
                  <a:gd name="connsiteX33" fmla="*/ 2923309 w 5611515"/>
                  <a:gd name="connsiteY33" fmla="*/ 166255 h 207818"/>
                  <a:gd name="connsiteX34" fmla="*/ 3061855 w 5611515"/>
                  <a:gd name="connsiteY34" fmla="*/ 152400 h 207818"/>
                  <a:gd name="connsiteX35" fmla="*/ 3103418 w 5611515"/>
                  <a:gd name="connsiteY35" fmla="*/ 138546 h 207818"/>
                  <a:gd name="connsiteX36" fmla="*/ 3158836 w 5611515"/>
                  <a:gd name="connsiteY36" fmla="*/ 166255 h 207818"/>
                  <a:gd name="connsiteX37" fmla="*/ 3435927 w 5611515"/>
                  <a:gd name="connsiteY37" fmla="*/ 152400 h 207818"/>
                  <a:gd name="connsiteX38" fmla="*/ 3477491 w 5611515"/>
                  <a:gd name="connsiteY38" fmla="*/ 166255 h 207818"/>
                  <a:gd name="connsiteX39" fmla="*/ 3546764 w 5611515"/>
                  <a:gd name="connsiteY39" fmla="*/ 124691 h 207818"/>
                  <a:gd name="connsiteX40" fmla="*/ 3560618 w 5611515"/>
                  <a:gd name="connsiteY40" fmla="*/ 83128 h 207818"/>
                  <a:gd name="connsiteX41" fmla="*/ 3588327 w 5611515"/>
                  <a:gd name="connsiteY41" fmla="*/ 27709 h 207818"/>
                  <a:gd name="connsiteX42" fmla="*/ 3629891 w 5611515"/>
                  <a:gd name="connsiteY42" fmla="*/ 0 h 207818"/>
                  <a:gd name="connsiteX43" fmla="*/ 3713018 w 5611515"/>
                  <a:gd name="connsiteY43" fmla="*/ 96982 h 207818"/>
                  <a:gd name="connsiteX44" fmla="*/ 3740727 w 5611515"/>
                  <a:gd name="connsiteY44" fmla="*/ 138546 h 207818"/>
                  <a:gd name="connsiteX45" fmla="*/ 3782291 w 5611515"/>
                  <a:gd name="connsiteY45" fmla="*/ 152400 h 207818"/>
                  <a:gd name="connsiteX46" fmla="*/ 3837709 w 5611515"/>
                  <a:gd name="connsiteY46" fmla="*/ 180109 h 207818"/>
                  <a:gd name="connsiteX47" fmla="*/ 3934691 w 5611515"/>
                  <a:gd name="connsiteY47" fmla="*/ 166255 h 207818"/>
                  <a:gd name="connsiteX48" fmla="*/ 3976255 w 5611515"/>
                  <a:gd name="connsiteY48" fmla="*/ 138546 h 207818"/>
                  <a:gd name="connsiteX49" fmla="*/ 4031673 w 5611515"/>
                  <a:gd name="connsiteY49" fmla="*/ 124691 h 207818"/>
                  <a:gd name="connsiteX50" fmla="*/ 4142509 w 5611515"/>
                  <a:gd name="connsiteY50" fmla="*/ 152400 h 207818"/>
                  <a:gd name="connsiteX51" fmla="*/ 4184073 w 5611515"/>
                  <a:gd name="connsiteY51" fmla="*/ 166255 h 207818"/>
                  <a:gd name="connsiteX52" fmla="*/ 4267200 w 5611515"/>
                  <a:gd name="connsiteY52" fmla="*/ 207818 h 207818"/>
                  <a:gd name="connsiteX53" fmla="*/ 4308764 w 5611515"/>
                  <a:gd name="connsiteY53" fmla="*/ 166255 h 207818"/>
                  <a:gd name="connsiteX54" fmla="*/ 4391891 w 5611515"/>
                  <a:gd name="connsiteY54" fmla="*/ 110837 h 207818"/>
                  <a:gd name="connsiteX55" fmla="*/ 4544291 w 5611515"/>
                  <a:gd name="connsiteY55" fmla="*/ 152400 h 207818"/>
                  <a:gd name="connsiteX56" fmla="*/ 4627418 w 5611515"/>
                  <a:gd name="connsiteY56" fmla="*/ 180109 h 207818"/>
                  <a:gd name="connsiteX57" fmla="*/ 4765964 w 5611515"/>
                  <a:gd name="connsiteY57" fmla="*/ 138546 h 207818"/>
                  <a:gd name="connsiteX58" fmla="*/ 4807527 w 5611515"/>
                  <a:gd name="connsiteY58" fmla="*/ 180109 h 207818"/>
                  <a:gd name="connsiteX59" fmla="*/ 4918364 w 5611515"/>
                  <a:gd name="connsiteY59" fmla="*/ 180109 h 207818"/>
                  <a:gd name="connsiteX60" fmla="*/ 4946073 w 5611515"/>
                  <a:gd name="connsiteY60" fmla="*/ 138546 h 207818"/>
                  <a:gd name="connsiteX61" fmla="*/ 5126182 w 5611515"/>
                  <a:gd name="connsiteY61" fmla="*/ 124691 h 207818"/>
                  <a:gd name="connsiteX62" fmla="*/ 5167746 w 5611515"/>
                  <a:gd name="connsiteY62" fmla="*/ 152400 h 207818"/>
                  <a:gd name="connsiteX63" fmla="*/ 5250873 w 5611515"/>
                  <a:gd name="connsiteY63" fmla="*/ 96982 h 207818"/>
                  <a:gd name="connsiteX64" fmla="*/ 5292436 w 5611515"/>
                  <a:gd name="connsiteY64" fmla="*/ 69273 h 207818"/>
                  <a:gd name="connsiteX65" fmla="*/ 5403273 w 5611515"/>
                  <a:gd name="connsiteY65" fmla="*/ 152400 h 207818"/>
                  <a:gd name="connsiteX66" fmla="*/ 5472546 w 5611515"/>
                  <a:gd name="connsiteY66" fmla="*/ 138546 h 207818"/>
                  <a:gd name="connsiteX67" fmla="*/ 5514109 w 5611515"/>
                  <a:gd name="connsiteY67" fmla="*/ 110837 h 207818"/>
                  <a:gd name="connsiteX68" fmla="*/ 5555673 w 5611515"/>
                  <a:gd name="connsiteY68" fmla="*/ 96982 h 207818"/>
                  <a:gd name="connsiteX69" fmla="*/ 5611091 w 5611515"/>
                  <a:gd name="connsiteY69" fmla="*/ 138546 h 207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5611515" h="207818">
                    <a:moveTo>
                      <a:pt x="0" y="110837"/>
                    </a:moveTo>
                    <a:cubicBezTo>
                      <a:pt x="23091" y="120073"/>
                      <a:pt x="23516" y="136201"/>
                      <a:pt x="69273" y="138546"/>
                    </a:cubicBezTo>
                    <a:cubicBezTo>
                      <a:pt x="115030" y="140891"/>
                      <a:pt x="171156" y="159366"/>
                      <a:pt x="274543" y="124905"/>
                    </a:cubicBezTo>
                    <a:cubicBezTo>
                      <a:pt x="306870" y="129523"/>
                      <a:pt x="360829" y="120109"/>
                      <a:pt x="407435" y="124691"/>
                    </a:cubicBezTo>
                    <a:cubicBezTo>
                      <a:pt x="454041" y="129273"/>
                      <a:pt x="328479" y="190018"/>
                      <a:pt x="554182" y="152400"/>
                    </a:cubicBezTo>
                    <a:cubicBezTo>
                      <a:pt x="568037" y="138546"/>
                      <a:pt x="576619" y="115087"/>
                      <a:pt x="595746" y="110837"/>
                    </a:cubicBezTo>
                    <a:cubicBezTo>
                      <a:pt x="604145" y="108970"/>
                      <a:pt x="733442" y="135605"/>
                      <a:pt x="748146" y="138546"/>
                    </a:cubicBezTo>
                    <a:cubicBezTo>
                      <a:pt x="757382" y="152400"/>
                      <a:pt x="759262" y="178726"/>
                      <a:pt x="775855" y="180109"/>
                    </a:cubicBezTo>
                    <a:cubicBezTo>
                      <a:pt x="822789" y="184020"/>
                      <a:pt x="914400" y="152400"/>
                      <a:pt x="914400" y="152400"/>
                    </a:cubicBezTo>
                    <a:cubicBezTo>
                      <a:pt x="932873" y="143164"/>
                      <a:pt x="950480" y="131943"/>
                      <a:pt x="969818" y="124691"/>
                    </a:cubicBezTo>
                    <a:cubicBezTo>
                      <a:pt x="987647" y="118005"/>
                      <a:pt x="1006927" y="116068"/>
                      <a:pt x="1025236" y="110837"/>
                    </a:cubicBezTo>
                    <a:cubicBezTo>
                      <a:pt x="1039278" y="106825"/>
                      <a:pt x="1052945" y="101600"/>
                      <a:pt x="1066800" y="96982"/>
                    </a:cubicBezTo>
                    <a:cubicBezTo>
                      <a:pt x="1108364" y="101600"/>
                      <a:pt x="1150484" y="102635"/>
                      <a:pt x="1191491" y="110837"/>
                    </a:cubicBezTo>
                    <a:cubicBezTo>
                      <a:pt x="1220132" y="116565"/>
                      <a:pt x="1274618" y="138546"/>
                      <a:pt x="1274618" y="138546"/>
                    </a:cubicBezTo>
                    <a:cubicBezTo>
                      <a:pt x="1297709" y="133928"/>
                      <a:pt x="1321046" y="130402"/>
                      <a:pt x="1343891" y="124691"/>
                    </a:cubicBezTo>
                    <a:cubicBezTo>
                      <a:pt x="1358059" y="121149"/>
                      <a:pt x="1370851" y="110837"/>
                      <a:pt x="1385455" y="110837"/>
                    </a:cubicBezTo>
                    <a:cubicBezTo>
                      <a:pt x="1422688" y="110837"/>
                      <a:pt x="1459346" y="120073"/>
                      <a:pt x="1496291" y="124691"/>
                    </a:cubicBezTo>
                    <a:cubicBezTo>
                      <a:pt x="1505527" y="138546"/>
                      <a:pt x="1512226" y="154481"/>
                      <a:pt x="1524000" y="166255"/>
                    </a:cubicBezTo>
                    <a:cubicBezTo>
                      <a:pt x="1589496" y="231751"/>
                      <a:pt x="1646174" y="181562"/>
                      <a:pt x="1745673" y="166255"/>
                    </a:cubicBezTo>
                    <a:cubicBezTo>
                      <a:pt x="1827730" y="104711"/>
                      <a:pt x="1781881" y="137497"/>
                      <a:pt x="1884218" y="69273"/>
                    </a:cubicBezTo>
                    <a:lnTo>
                      <a:pt x="1925782" y="41564"/>
                    </a:lnTo>
                    <a:cubicBezTo>
                      <a:pt x="1939637" y="55419"/>
                      <a:pt x="1954803" y="68076"/>
                      <a:pt x="1967346" y="83128"/>
                    </a:cubicBezTo>
                    <a:cubicBezTo>
                      <a:pt x="1978006" y="95920"/>
                      <a:pt x="1982053" y="114289"/>
                      <a:pt x="1995055" y="124691"/>
                    </a:cubicBezTo>
                    <a:cubicBezTo>
                      <a:pt x="2006459" y="133814"/>
                      <a:pt x="2023195" y="132793"/>
                      <a:pt x="2036618" y="138546"/>
                    </a:cubicBezTo>
                    <a:cubicBezTo>
                      <a:pt x="2156441" y="189899"/>
                      <a:pt x="2036138" y="147623"/>
                      <a:pt x="2133600" y="180109"/>
                    </a:cubicBezTo>
                    <a:cubicBezTo>
                      <a:pt x="2314023" y="135004"/>
                      <a:pt x="2245663" y="156611"/>
                      <a:pt x="2341418" y="124691"/>
                    </a:cubicBezTo>
                    <a:cubicBezTo>
                      <a:pt x="2378364" y="129309"/>
                      <a:pt x="2416334" y="128749"/>
                      <a:pt x="2452255" y="138546"/>
                    </a:cubicBezTo>
                    <a:cubicBezTo>
                      <a:pt x="2478775" y="145779"/>
                      <a:pt x="2518928" y="191365"/>
                      <a:pt x="2535382" y="207818"/>
                    </a:cubicBezTo>
                    <a:cubicBezTo>
                      <a:pt x="2558473" y="203200"/>
                      <a:pt x="2584788" y="206606"/>
                      <a:pt x="2604655" y="193964"/>
                    </a:cubicBezTo>
                    <a:cubicBezTo>
                      <a:pt x="2637715" y="172926"/>
                      <a:pt x="2655177" y="132574"/>
                      <a:pt x="2687782" y="110837"/>
                    </a:cubicBezTo>
                    <a:lnTo>
                      <a:pt x="2729346" y="83128"/>
                    </a:lnTo>
                    <a:cubicBezTo>
                      <a:pt x="2770909" y="92364"/>
                      <a:pt x="2814022" y="96287"/>
                      <a:pt x="2854036" y="110837"/>
                    </a:cubicBezTo>
                    <a:cubicBezTo>
                      <a:pt x="2866312" y="115301"/>
                      <a:pt x="2871546" y="130386"/>
                      <a:pt x="2881746" y="138546"/>
                    </a:cubicBezTo>
                    <a:cubicBezTo>
                      <a:pt x="2894748" y="148948"/>
                      <a:pt x="2909455" y="157019"/>
                      <a:pt x="2923309" y="166255"/>
                    </a:cubicBezTo>
                    <a:cubicBezTo>
                      <a:pt x="2969491" y="161637"/>
                      <a:pt x="3015982" y="159457"/>
                      <a:pt x="3061855" y="152400"/>
                    </a:cubicBezTo>
                    <a:cubicBezTo>
                      <a:pt x="3076289" y="150179"/>
                      <a:pt x="3088961" y="136481"/>
                      <a:pt x="3103418" y="138546"/>
                    </a:cubicBezTo>
                    <a:cubicBezTo>
                      <a:pt x="3123863" y="141467"/>
                      <a:pt x="3140363" y="157019"/>
                      <a:pt x="3158836" y="166255"/>
                    </a:cubicBezTo>
                    <a:cubicBezTo>
                      <a:pt x="3361817" y="132425"/>
                      <a:pt x="3269342" y="131578"/>
                      <a:pt x="3435927" y="152400"/>
                    </a:cubicBezTo>
                    <a:cubicBezTo>
                      <a:pt x="3449782" y="157018"/>
                      <a:pt x="3463323" y="169797"/>
                      <a:pt x="3477491" y="166255"/>
                    </a:cubicBezTo>
                    <a:cubicBezTo>
                      <a:pt x="3503616" y="159724"/>
                      <a:pt x="3527723" y="143732"/>
                      <a:pt x="3546764" y="124691"/>
                    </a:cubicBezTo>
                    <a:cubicBezTo>
                      <a:pt x="3557090" y="114365"/>
                      <a:pt x="3554865" y="96551"/>
                      <a:pt x="3560618" y="83128"/>
                    </a:cubicBezTo>
                    <a:cubicBezTo>
                      <a:pt x="3568754" y="64145"/>
                      <a:pt x="3575105" y="43575"/>
                      <a:pt x="3588327" y="27709"/>
                    </a:cubicBezTo>
                    <a:cubicBezTo>
                      <a:pt x="3598987" y="14917"/>
                      <a:pt x="3616036" y="9236"/>
                      <a:pt x="3629891" y="0"/>
                    </a:cubicBezTo>
                    <a:cubicBezTo>
                      <a:pt x="3680242" y="50351"/>
                      <a:pt x="3668585" y="34775"/>
                      <a:pt x="3713018" y="96982"/>
                    </a:cubicBezTo>
                    <a:cubicBezTo>
                      <a:pt x="3722696" y="110532"/>
                      <a:pt x="3727725" y="128144"/>
                      <a:pt x="3740727" y="138546"/>
                    </a:cubicBezTo>
                    <a:cubicBezTo>
                      <a:pt x="3752131" y="147669"/>
                      <a:pt x="3768868" y="146647"/>
                      <a:pt x="3782291" y="152400"/>
                    </a:cubicBezTo>
                    <a:cubicBezTo>
                      <a:pt x="3801274" y="160536"/>
                      <a:pt x="3819236" y="170873"/>
                      <a:pt x="3837709" y="180109"/>
                    </a:cubicBezTo>
                    <a:cubicBezTo>
                      <a:pt x="3870036" y="175491"/>
                      <a:pt x="3903413" y="175638"/>
                      <a:pt x="3934691" y="166255"/>
                    </a:cubicBezTo>
                    <a:cubicBezTo>
                      <a:pt x="3950640" y="161470"/>
                      <a:pt x="3960950" y="145105"/>
                      <a:pt x="3976255" y="138546"/>
                    </a:cubicBezTo>
                    <a:cubicBezTo>
                      <a:pt x="3993757" y="131045"/>
                      <a:pt x="4013200" y="129309"/>
                      <a:pt x="4031673" y="124691"/>
                    </a:cubicBezTo>
                    <a:cubicBezTo>
                      <a:pt x="4068618" y="133927"/>
                      <a:pt x="4105769" y="142380"/>
                      <a:pt x="4142509" y="152400"/>
                    </a:cubicBezTo>
                    <a:cubicBezTo>
                      <a:pt x="4156599" y="156243"/>
                      <a:pt x="4171011" y="159724"/>
                      <a:pt x="4184073" y="166255"/>
                    </a:cubicBezTo>
                    <a:cubicBezTo>
                      <a:pt x="4291495" y="219967"/>
                      <a:pt x="4162734" y="172998"/>
                      <a:pt x="4267200" y="207818"/>
                    </a:cubicBezTo>
                    <a:cubicBezTo>
                      <a:pt x="4281055" y="193964"/>
                      <a:pt x="4293298" y="178284"/>
                      <a:pt x="4308764" y="166255"/>
                    </a:cubicBezTo>
                    <a:cubicBezTo>
                      <a:pt x="4335051" y="145810"/>
                      <a:pt x="4391891" y="110837"/>
                      <a:pt x="4391891" y="110837"/>
                    </a:cubicBezTo>
                    <a:cubicBezTo>
                      <a:pt x="4632088" y="140861"/>
                      <a:pt x="4421284" y="97730"/>
                      <a:pt x="4544291" y="152400"/>
                    </a:cubicBezTo>
                    <a:cubicBezTo>
                      <a:pt x="4570981" y="164262"/>
                      <a:pt x="4627418" y="180109"/>
                      <a:pt x="4627418" y="180109"/>
                    </a:cubicBezTo>
                    <a:cubicBezTo>
                      <a:pt x="4726389" y="114129"/>
                      <a:pt x="4678238" y="116614"/>
                      <a:pt x="4765964" y="138546"/>
                    </a:cubicBezTo>
                    <a:cubicBezTo>
                      <a:pt x="4779818" y="152400"/>
                      <a:pt x="4790516" y="170388"/>
                      <a:pt x="4807527" y="180109"/>
                    </a:cubicBezTo>
                    <a:cubicBezTo>
                      <a:pt x="4852505" y="205811"/>
                      <a:pt x="4873386" y="191354"/>
                      <a:pt x="4918364" y="180109"/>
                    </a:cubicBezTo>
                    <a:cubicBezTo>
                      <a:pt x="4927600" y="166255"/>
                      <a:pt x="4933281" y="149206"/>
                      <a:pt x="4946073" y="138546"/>
                    </a:cubicBezTo>
                    <a:cubicBezTo>
                      <a:pt x="5006135" y="88495"/>
                      <a:pt x="5047300" y="115927"/>
                      <a:pt x="5126182" y="124691"/>
                    </a:cubicBezTo>
                    <a:cubicBezTo>
                      <a:pt x="5140037" y="133927"/>
                      <a:pt x="5151262" y="150045"/>
                      <a:pt x="5167746" y="152400"/>
                    </a:cubicBezTo>
                    <a:cubicBezTo>
                      <a:pt x="5233862" y="161846"/>
                      <a:pt x="5217373" y="130483"/>
                      <a:pt x="5250873" y="96982"/>
                    </a:cubicBezTo>
                    <a:cubicBezTo>
                      <a:pt x="5262647" y="85208"/>
                      <a:pt x="5278582" y="78509"/>
                      <a:pt x="5292436" y="69273"/>
                    </a:cubicBezTo>
                    <a:cubicBezTo>
                      <a:pt x="5372036" y="148873"/>
                      <a:pt x="5330729" y="128220"/>
                      <a:pt x="5403273" y="152400"/>
                    </a:cubicBezTo>
                    <a:cubicBezTo>
                      <a:pt x="5426364" y="147782"/>
                      <a:pt x="5450497" y="146814"/>
                      <a:pt x="5472546" y="138546"/>
                    </a:cubicBezTo>
                    <a:cubicBezTo>
                      <a:pt x="5488137" y="132700"/>
                      <a:pt x="5499216" y="118284"/>
                      <a:pt x="5514109" y="110837"/>
                    </a:cubicBezTo>
                    <a:cubicBezTo>
                      <a:pt x="5527171" y="104306"/>
                      <a:pt x="5541818" y="101600"/>
                      <a:pt x="5555673" y="96982"/>
                    </a:cubicBezTo>
                    <a:cubicBezTo>
                      <a:pt x="5620052" y="113077"/>
                      <a:pt x="5611091" y="91796"/>
                      <a:pt x="5611091" y="138546"/>
                    </a:cubicBezTo>
                  </a:path>
                </a:pathLst>
              </a:cu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6">
              <a:extLst>
                <a:ext uri="{FF2B5EF4-FFF2-40B4-BE49-F238E27FC236}">
                  <a16:creationId xmlns:a16="http://schemas.microsoft.com/office/drawing/2014/main" id="{37C88F32-3C73-4AF0-B7D7-278DB64F6385}"/>
                </a:ext>
              </a:extLst>
            </p:cNvPr>
            <p:cNvGrpSpPr/>
            <p:nvPr/>
          </p:nvGrpSpPr>
          <p:grpSpPr>
            <a:xfrm rot="10800000">
              <a:off x="3360449" y="1951827"/>
              <a:ext cx="6632812" cy="514395"/>
              <a:chOff x="2620370" y="5122130"/>
              <a:chExt cx="6632812" cy="514395"/>
            </a:xfrm>
            <a:solidFill>
              <a:srgbClr val="92D050"/>
            </a:solidFill>
          </p:grpSpPr>
          <p:sp>
            <p:nvSpPr>
              <p:cNvPr id="8" name="Freeform: Shape 7">
                <a:extLst>
                  <a:ext uri="{FF2B5EF4-FFF2-40B4-BE49-F238E27FC236}">
                    <a16:creationId xmlns:a16="http://schemas.microsoft.com/office/drawing/2014/main" id="{A8A434ED-A0D0-4D43-AAD8-22191C60051D}"/>
                  </a:ext>
                </a:extLst>
              </p:cNvPr>
              <p:cNvSpPr/>
              <p:nvPr/>
            </p:nvSpPr>
            <p:spPr>
              <a:xfrm>
                <a:off x="2620370" y="5227093"/>
                <a:ext cx="6632812" cy="409432"/>
              </a:xfrm>
              <a:custGeom>
                <a:avLst/>
                <a:gdLst>
                  <a:gd name="connsiteX0" fmla="*/ 0 w 6632812"/>
                  <a:gd name="connsiteY0" fmla="*/ 0 h 409432"/>
                  <a:gd name="connsiteX1" fmla="*/ 0 w 6632812"/>
                  <a:gd name="connsiteY1" fmla="*/ 409432 h 409432"/>
                  <a:gd name="connsiteX2" fmla="*/ 6632812 w 6632812"/>
                  <a:gd name="connsiteY2" fmla="*/ 368489 h 409432"/>
                  <a:gd name="connsiteX3" fmla="*/ 6619164 w 6632812"/>
                  <a:gd name="connsiteY3" fmla="*/ 0 h 409432"/>
                </a:gdLst>
                <a:ahLst/>
                <a:cxnLst>
                  <a:cxn ang="0">
                    <a:pos x="connsiteX0" y="connsiteY0"/>
                  </a:cxn>
                  <a:cxn ang="0">
                    <a:pos x="connsiteX1" y="connsiteY1"/>
                  </a:cxn>
                  <a:cxn ang="0">
                    <a:pos x="connsiteX2" y="connsiteY2"/>
                  </a:cxn>
                  <a:cxn ang="0">
                    <a:pos x="connsiteX3" y="connsiteY3"/>
                  </a:cxn>
                </a:cxnLst>
                <a:rect l="l" t="t" r="r" b="b"/>
                <a:pathLst>
                  <a:path w="6632812" h="409432">
                    <a:moveTo>
                      <a:pt x="0" y="0"/>
                    </a:moveTo>
                    <a:lnTo>
                      <a:pt x="0" y="409432"/>
                    </a:lnTo>
                    <a:lnTo>
                      <a:pt x="6632812" y="368489"/>
                    </a:lnTo>
                    <a:lnTo>
                      <a:pt x="6619164" y="0"/>
                    </a:lnTo>
                  </a:path>
                </a:pathLst>
              </a:cu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7F276146-EAEE-49C7-9848-CF64CD28E989}"/>
                  </a:ext>
                </a:extLst>
              </p:cNvPr>
              <p:cNvSpPr/>
              <p:nvPr/>
            </p:nvSpPr>
            <p:spPr>
              <a:xfrm>
                <a:off x="2625436" y="5122130"/>
                <a:ext cx="6594764" cy="207820"/>
              </a:xfrm>
              <a:custGeom>
                <a:avLst/>
                <a:gdLst>
                  <a:gd name="connsiteX0" fmla="*/ 0 w 5611515"/>
                  <a:gd name="connsiteY0" fmla="*/ 110837 h 207818"/>
                  <a:gd name="connsiteX1" fmla="*/ 69273 w 5611515"/>
                  <a:gd name="connsiteY1" fmla="*/ 138546 h 207818"/>
                  <a:gd name="connsiteX2" fmla="*/ 346364 w 5611515"/>
                  <a:gd name="connsiteY2" fmla="*/ 110837 h 207818"/>
                  <a:gd name="connsiteX3" fmla="*/ 443346 w 5611515"/>
                  <a:gd name="connsiteY3" fmla="*/ 124691 h 207818"/>
                  <a:gd name="connsiteX4" fmla="*/ 554182 w 5611515"/>
                  <a:gd name="connsiteY4" fmla="*/ 152400 h 207818"/>
                  <a:gd name="connsiteX5" fmla="*/ 595746 w 5611515"/>
                  <a:gd name="connsiteY5" fmla="*/ 110837 h 207818"/>
                  <a:gd name="connsiteX6" fmla="*/ 748146 w 5611515"/>
                  <a:gd name="connsiteY6" fmla="*/ 138546 h 207818"/>
                  <a:gd name="connsiteX7" fmla="*/ 775855 w 5611515"/>
                  <a:gd name="connsiteY7" fmla="*/ 180109 h 207818"/>
                  <a:gd name="connsiteX8" fmla="*/ 914400 w 5611515"/>
                  <a:gd name="connsiteY8" fmla="*/ 152400 h 207818"/>
                  <a:gd name="connsiteX9" fmla="*/ 969818 w 5611515"/>
                  <a:gd name="connsiteY9" fmla="*/ 124691 h 207818"/>
                  <a:gd name="connsiteX10" fmla="*/ 1025236 w 5611515"/>
                  <a:gd name="connsiteY10" fmla="*/ 110837 h 207818"/>
                  <a:gd name="connsiteX11" fmla="*/ 1066800 w 5611515"/>
                  <a:gd name="connsiteY11" fmla="*/ 96982 h 207818"/>
                  <a:gd name="connsiteX12" fmla="*/ 1191491 w 5611515"/>
                  <a:gd name="connsiteY12" fmla="*/ 110837 h 207818"/>
                  <a:gd name="connsiteX13" fmla="*/ 1274618 w 5611515"/>
                  <a:gd name="connsiteY13" fmla="*/ 138546 h 207818"/>
                  <a:gd name="connsiteX14" fmla="*/ 1343891 w 5611515"/>
                  <a:gd name="connsiteY14" fmla="*/ 124691 h 207818"/>
                  <a:gd name="connsiteX15" fmla="*/ 1385455 w 5611515"/>
                  <a:gd name="connsiteY15" fmla="*/ 110837 h 207818"/>
                  <a:gd name="connsiteX16" fmla="*/ 1496291 w 5611515"/>
                  <a:gd name="connsiteY16" fmla="*/ 124691 h 207818"/>
                  <a:gd name="connsiteX17" fmla="*/ 1524000 w 5611515"/>
                  <a:gd name="connsiteY17" fmla="*/ 166255 h 207818"/>
                  <a:gd name="connsiteX18" fmla="*/ 1745673 w 5611515"/>
                  <a:gd name="connsiteY18" fmla="*/ 166255 h 207818"/>
                  <a:gd name="connsiteX19" fmla="*/ 1884218 w 5611515"/>
                  <a:gd name="connsiteY19" fmla="*/ 69273 h 207818"/>
                  <a:gd name="connsiteX20" fmla="*/ 1925782 w 5611515"/>
                  <a:gd name="connsiteY20" fmla="*/ 41564 h 207818"/>
                  <a:gd name="connsiteX21" fmla="*/ 1967346 w 5611515"/>
                  <a:gd name="connsiteY21" fmla="*/ 83128 h 207818"/>
                  <a:gd name="connsiteX22" fmla="*/ 1995055 w 5611515"/>
                  <a:gd name="connsiteY22" fmla="*/ 124691 h 207818"/>
                  <a:gd name="connsiteX23" fmla="*/ 2036618 w 5611515"/>
                  <a:gd name="connsiteY23" fmla="*/ 138546 h 207818"/>
                  <a:gd name="connsiteX24" fmla="*/ 2133600 w 5611515"/>
                  <a:gd name="connsiteY24" fmla="*/ 180109 h 207818"/>
                  <a:gd name="connsiteX25" fmla="*/ 2341418 w 5611515"/>
                  <a:gd name="connsiteY25" fmla="*/ 124691 h 207818"/>
                  <a:gd name="connsiteX26" fmla="*/ 2452255 w 5611515"/>
                  <a:gd name="connsiteY26" fmla="*/ 138546 h 207818"/>
                  <a:gd name="connsiteX27" fmla="*/ 2535382 w 5611515"/>
                  <a:gd name="connsiteY27" fmla="*/ 207818 h 207818"/>
                  <a:gd name="connsiteX28" fmla="*/ 2604655 w 5611515"/>
                  <a:gd name="connsiteY28" fmla="*/ 193964 h 207818"/>
                  <a:gd name="connsiteX29" fmla="*/ 2687782 w 5611515"/>
                  <a:gd name="connsiteY29" fmla="*/ 110837 h 207818"/>
                  <a:gd name="connsiteX30" fmla="*/ 2729346 w 5611515"/>
                  <a:gd name="connsiteY30" fmla="*/ 83128 h 207818"/>
                  <a:gd name="connsiteX31" fmla="*/ 2854036 w 5611515"/>
                  <a:gd name="connsiteY31" fmla="*/ 110837 h 207818"/>
                  <a:gd name="connsiteX32" fmla="*/ 2881746 w 5611515"/>
                  <a:gd name="connsiteY32" fmla="*/ 138546 h 207818"/>
                  <a:gd name="connsiteX33" fmla="*/ 2923309 w 5611515"/>
                  <a:gd name="connsiteY33" fmla="*/ 166255 h 207818"/>
                  <a:gd name="connsiteX34" fmla="*/ 3061855 w 5611515"/>
                  <a:gd name="connsiteY34" fmla="*/ 152400 h 207818"/>
                  <a:gd name="connsiteX35" fmla="*/ 3103418 w 5611515"/>
                  <a:gd name="connsiteY35" fmla="*/ 138546 h 207818"/>
                  <a:gd name="connsiteX36" fmla="*/ 3158836 w 5611515"/>
                  <a:gd name="connsiteY36" fmla="*/ 166255 h 207818"/>
                  <a:gd name="connsiteX37" fmla="*/ 3435927 w 5611515"/>
                  <a:gd name="connsiteY37" fmla="*/ 152400 h 207818"/>
                  <a:gd name="connsiteX38" fmla="*/ 3477491 w 5611515"/>
                  <a:gd name="connsiteY38" fmla="*/ 166255 h 207818"/>
                  <a:gd name="connsiteX39" fmla="*/ 3546764 w 5611515"/>
                  <a:gd name="connsiteY39" fmla="*/ 124691 h 207818"/>
                  <a:gd name="connsiteX40" fmla="*/ 3560618 w 5611515"/>
                  <a:gd name="connsiteY40" fmla="*/ 83128 h 207818"/>
                  <a:gd name="connsiteX41" fmla="*/ 3588327 w 5611515"/>
                  <a:gd name="connsiteY41" fmla="*/ 27709 h 207818"/>
                  <a:gd name="connsiteX42" fmla="*/ 3629891 w 5611515"/>
                  <a:gd name="connsiteY42" fmla="*/ 0 h 207818"/>
                  <a:gd name="connsiteX43" fmla="*/ 3713018 w 5611515"/>
                  <a:gd name="connsiteY43" fmla="*/ 96982 h 207818"/>
                  <a:gd name="connsiteX44" fmla="*/ 3740727 w 5611515"/>
                  <a:gd name="connsiteY44" fmla="*/ 138546 h 207818"/>
                  <a:gd name="connsiteX45" fmla="*/ 3782291 w 5611515"/>
                  <a:gd name="connsiteY45" fmla="*/ 152400 h 207818"/>
                  <a:gd name="connsiteX46" fmla="*/ 3837709 w 5611515"/>
                  <a:gd name="connsiteY46" fmla="*/ 180109 h 207818"/>
                  <a:gd name="connsiteX47" fmla="*/ 3934691 w 5611515"/>
                  <a:gd name="connsiteY47" fmla="*/ 166255 h 207818"/>
                  <a:gd name="connsiteX48" fmla="*/ 3976255 w 5611515"/>
                  <a:gd name="connsiteY48" fmla="*/ 138546 h 207818"/>
                  <a:gd name="connsiteX49" fmla="*/ 4031673 w 5611515"/>
                  <a:gd name="connsiteY49" fmla="*/ 124691 h 207818"/>
                  <a:gd name="connsiteX50" fmla="*/ 4142509 w 5611515"/>
                  <a:gd name="connsiteY50" fmla="*/ 152400 h 207818"/>
                  <a:gd name="connsiteX51" fmla="*/ 4184073 w 5611515"/>
                  <a:gd name="connsiteY51" fmla="*/ 166255 h 207818"/>
                  <a:gd name="connsiteX52" fmla="*/ 4267200 w 5611515"/>
                  <a:gd name="connsiteY52" fmla="*/ 207818 h 207818"/>
                  <a:gd name="connsiteX53" fmla="*/ 4308764 w 5611515"/>
                  <a:gd name="connsiteY53" fmla="*/ 166255 h 207818"/>
                  <a:gd name="connsiteX54" fmla="*/ 4391891 w 5611515"/>
                  <a:gd name="connsiteY54" fmla="*/ 110837 h 207818"/>
                  <a:gd name="connsiteX55" fmla="*/ 4544291 w 5611515"/>
                  <a:gd name="connsiteY55" fmla="*/ 152400 h 207818"/>
                  <a:gd name="connsiteX56" fmla="*/ 4627418 w 5611515"/>
                  <a:gd name="connsiteY56" fmla="*/ 180109 h 207818"/>
                  <a:gd name="connsiteX57" fmla="*/ 4765964 w 5611515"/>
                  <a:gd name="connsiteY57" fmla="*/ 138546 h 207818"/>
                  <a:gd name="connsiteX58" fmla="*/ 4807527 w 5611515"/>
                  <a:gd name="connsiteY58" fmla="*/ 180109 h 207818"/>
                  <a:gd name="connsiteX59" fmla="*/ 4918364 w 5611515"/>
                  <a:gd name="connsiteY59" fmla="*/ 180109 h 207818"/>
                  <a:gd name="connsiteX60" fmla="*/ 4946073 w 5611515"/>
                  <a:gd name="connsiteY60" fmla="*/ 138546 h 207818"/>
                  <a:gd name="connsiteX61" fmla="*/ 5126182 w 5611515"/>
                  <a:gd name="connsiteY61" fmla="*/ 124691 h 207818"/>
                  <a:gd name="connsiteX62" fmla="*/ 5167746 w 5611515"/>
                  <a:gd name="connsiteY62" fmla="*/ 152400 h 207818"/>
                  <a:gd name="connsiteX63" fmla="*/ 5250873 w 5611515"/>
                  <a:gd name="connsiteY63" fmla="*/ 96982 h 207818"/>
                  <a:gd name="connsiteX64" fmla="*/ 5292436 w 5611515"/>
                  <a:gd name="connsiteY64" fmla="*/ 69273 h 207818"/>
                  <a:gd name="connsiteX65" fmla="*/ 5403273 w 5611515"/>
                  <a:gd name="connsiteY65" fmla="*/ 152400 h 207818"/>
                  <a:gd name="connsiteX66" fmla="*/ 5472546 w 5611515"/>
                  <a:gd name="connsiteY66" fmla="*/ 138546 h 207818"/>
                  <a:gd name="connsiteX67" fmla="*/ 5514109 w 5611515"/>
                  <a:gd name="connsiteY67" fmla="*/ 110837 h 207818"/>
                  <a:gd name="connsiteX68" fmla="*/ 5555673 w 5611515"/>
                  <a:gd name="connsiteY68" fmla="*/ 96982 h 207818"/>
                  <a:gd name="connsiteX69" fmla="*/ 5611091 w 5611515"/>
                  <a:gd name="connsiteY69" fmla="*/ 138546 h 207818"/>
                  <a:gd name="connsiteX0" fmla="*/ 0 w 5611515"/>
                  <a:gd name="connsiteY0" fmla="*/ 110837 h 207818"/>
                  <a:gd name="connsiteX1" fmla="*/ 69273 w 5611515"/>
                  <a:gd name="connsiteY1" fmla="*/ 138546 h 207818"/>
                  <a:gd name="connsiteX2" fmla="*/ 274543 w 5611515"/>
                  <a:gd name="connsiteY2" fmla="*/ 124905 h 207818"/>
                  <a:gd name="connsiteX3" fmla="*/ 443346 w 5611515"/>
                  <a:gd name="connsiteY3" fmla="*/ 124691 h 207818"/>
                  <a:gd name="connsiteX4" fmla="*/ 554182 w 5611515"/>
                  <a:gd name="connsiteY4" fmla="*/ 152400 h 207818"/>
                  <a:gd name="connsiteX5" fmla="*/ 595746 w 5611515"/>
                  <a:gd name="connsiteY5" fmla="*/ 110837 h 207818"/>
                  <a:gd name="connsiteX6" fmla="*/ 748146 w 5611515"/>
                  <a:gd name="connsiteY6" fmla="*/ 138546 h 207818"/>
                  <a:gd name="connsiteX7" fmla="*/ 775855 w 5611515"/>
                  <a:gd name="connsiteY7" fmla="*/ 180109 h 207818"/>
                  <a:gd name="connsiteX8" fmla="*/ 914400 w 5611515"/>
                  <a:gd name="connsiteY8" fmla="*/ 152400 h 207818"/>
                  <a:gd name="connsiteX9" fmla="*/ 969818 w 5611515"/>
                  <a:gd name="connsiteY9" fmla="*/ 124691 h 207818"/>
                  <a:gd name="connsiteX10" fmla="*/ 1025236 w 5611515"/>
                  <a:gd name="connsiteY10" fmla="*/ 110837 h 207818"/>
                  <a:gd name="connsiteX11" fmla="*/ 1066800 w 5611515"/>
                  <a:gd name="connsiteY11" fmla="*/ 96982 h 207818"/>
                  <a:gd name="connsiteX12" fmla="*/ 1191491 w 5611515"/>
                  <a:gd name="connsiteY12" fmla="*/ 110837 h 207818"/>
                  <a:gd name="connsiteX13" fmla="*/ 1274618 w 5611515"/>
                  <a:gd name="connsiteY13" fmla="*/ 138546 h 207818"/>
                  <a:gd name="connsiteX14" fmla="*/ 1343891 w 5611515"/>
                  <a:gd name="connsiteY14" fmla="*/ 124691 h 207818"/>
                  <a:gd name="connsiteX15" fmla="*/ 1385455 w 5611515"/>
                  <a:gd name="connsiteY15" fmla="*/ 110837 h 207818"/>
                  <a:gd name="connsiteX16" fmla="*/ 1496291 w 5611515"/>
                  <a:gd name="connsiteY16" fmla="*/ 124691 h 207818"/>
                  <a:gd name="connsiteX17" fmla="*/ 1524000 w 5611515"/>
                  <a:gd name="connsiteY17" fmla="*/ 166255 h 207818"/>
                  <a:gd name="connsiteX18" fmla="*/ 1745673 w 5611515"/>
                  <a:gd name="connsiteY18" fmla="*/ 166255 h 207818"/>
                  <a:gd name="connsiteX19" fmla="*/ 1884218 w 5611515"/>
                  <a:gd name="connsiteY19" fmla="*/ 69273 h 207818"/>
                  <a:gd name="connsiteX20" fmla="*/ 1925782 w 5611515"/>
                  <a:gd name="connsiteY20" fmla="*/ 41564 h 207818"/>
                  <a:gd name="connsiteX21" fmla="*/ 1967346 w 5611515"/>
                  <a:gd name="connsiteY21" fmla="*/ 83128 h 207818"/>
                  <a:gd name="connsiteX22" fmla="*/ 1995055 w 5611515"/>
                  <a:gd name="connsiteY22" fmla="*/ 124691 h 207818"/>
                  <a:gd name="connsiteX23" fmla="*/ 2036618 w 5611515"/>
                  <a:gd name="connsiteY23" fmla="*/ 138546 h 207818"/>
                  <a:gd name="connsiteX24" fmla="*/ 2133600 w 5611515"/>
                  <a:gd name="connsiteY24" fmla="*/ 180109 h 207818"/>
                  <a:gd name="connsiteX25" fmla="*/ 2341418 w 5611515"/>
                  <a:gd name="connsiteY25" fmla="*/ 124691 h 207818"/>
                  <a:gd name="connsiteX26" fmla="*/ 2452255 w 5611515"/>
                  <a:gd name="connsiteY26" fmla="*/ 138546 h 207818"/>
                  <a:gd name="connsiteX27" fmla="*/ 2535382 w 5611515"/>
                  <a:gd name="connsiteY27" fmla="*/ 207818 h 207818"/>
                  <a:gd name="connsiteX28" fmla="*/ 2604655 w 5611515"/>
                  <a:gd name="connsiteY28" fmla="*/ 193964 h 207818"/>
                  <a:gd name="connsiteX29" fmla="*/ 2687782 w 5611515"/>
                  <a:gd name="connsiteY29" fmla="*/ 110837 h 207818"/>
                  <a:gd name="connsiteX30" fmla="*/ 2729346 w 5611515"/>
                  <a:gd name="connsiteY30" fmla="*/ 83128 h 207818"/>
                  <a:gd name="connsiteX31" fmla="*/ 2854036 w 5611515"/>
                  <a:gd name="connsiteY31" fmla="*/ 110837 h 207818"/>
                  <a:gd name="connsiteX32" fmla="*/ 2881746 w 5611515"/>
                  <a:gd name="connsiteY32" fmla="*/ 138546 h 207818"/>
                  <a:gd name="connsiteX33" fmla="*/ 2923309 w 5611515"/>
                  <a:gd name="connsiteY33" fmla="*/ 166255 h 207818"/>
                  <a:gd name="connsiteX34" fmla="*/ 3061855 w 5611515"/>
                  <a:gd name="connsiteY34" fmla="*/ 152400 h 207818"/>
                  <a:gd name="connsiteX35" fmla="*/ 3103418 w 5611515"/>
                  <a:gd name="connsiteY35" fmla="*/ 138546 h 207818"/>
                  <a:gd name="connsiteX36" fmla="*/ 3158836 w 5611515"/>
                  <a:gd name="connsiteY36" fmla="*/ 166255 h 207818"/>
                  <a:gd name="connsiteX37" fmla="*/ 3435927 w 5611515"/>
                  <a:gd name="connsiteY37" fmla="*/ 152400 h 207818"/>
                  <a:gd name="connsiteX38" fmla="*/ 3477491 w 5611515"/>
                  <a:gd name="connsiteY38" fmla="*/ 166255 h 207818"/>
                  <a:gd name="connsiteX39" fmla="*/ 3546764 w 5611515"/>
                  <a:gd name="connsiteY39" fmla="*/ 124691 h 207818"/>
                  <a:gd name="connsiteX40" fmla="*/ 3560618 w 5611515"/>
                  <a:gd name="connsiteY40" fmla="*/ 83128 h 207818"/>
                  <a:gd name="connsiteX41" fmla="*/ 3588327 w 5611515"/>
                  <a:gd name="connsiteY41" fmla="*/ 27709 h 207818"/>
                  <a:gd name="connsiteX42" fmla="*/ 3629891 w 5611515"/>
                  <a:gd name="connsiteY42" fmla="*/ 0 h 207818"/>
                  <a:gd name="connsiteX43" fmla="*/ 3713018 w 5611515"/>
                  <a:gd name="connsiteY43" fmla="*/ 96982 h 207818"/>
                  <a:gd name="connsiteX44" fmla="*/ 3740727 w 5611515"/>
                  <a:gd name="connsiteY44" fmla="*/ 138546 h 207818"/>
                  <a:gd name="connsiteX45" fmla="*/ 3782291 w 5611515"/>
                  <a:gd name="connsiteY45" fmla="*/ 152400 h 207818"/>
                  <a:gd name="connsiteX46" fmla="*/ 3837709 w 5611515"/>
                  <a:gd name="connsiteY46" fmla="*/ 180109 h 207818"/>
                  <a:gd name="connsiteX47" fmla="*/ 3934691 w 5611515"/>
                  <a:gd name="connsiteY47" fmla="*/ 166255 h 207818"/>
                  <a:gd name="connsiteX48" fmla="*/ 3976255 w 5611515"/>
                  <a:gd name="connsiteY48" fmla="*/ 138546 h 207818"/>
                  <a:gd name="connsiteX49" fmla="*/ 4031673 w 5611515"/>
                  <a:gd name="connsiteY49" fmla="*/ 124691 h 207818"/>
                  <a:gd name="connsiteX50" fmla="*/ 4142509 w 5611515"/>
                  <a:gd name="connsiteY50" fmla="*/ 152400 h 207818"/>
                  <a:gd name="connsiteX51" fmla="*/ 4184073 w 5611515"/>
                  <a:gd name="connsiteY51" fmla="*/ 166255 h 207818"/>
                  <a:gd name="connsiteX52" fmla="*/ 4267200 w 5611515"/>
                  <a:gd name="connsiteY52" fmla="*/ 207818 h 207818"/>
                  <a:gd name="connsiteX53" fmla="*/ 4308764 w 5611515"/>
                  <a:gd name="connsiteY53" fmla="*/ 166255 h 207818"/>
                  <a:gd name="connsiteX54" fmla="*/ 4391891 w 5611515"/>
                  <a:gd name="connsiteY54" fmla="*/ 110837 h 207818"/>
                  <a:gd name="connsiteX55" fmla="*/ 4544291 w 5611515"/>
                  <a:gd name="connsiteY55" fmla="*/ 152400 h 207818"/>
                  <a:gd name="connsiteX56" fmla="*/ 4627418 w 5611515"/>
                  <a:gd name="connsiteY56" fmla="*/ 180109 h 207818"/>
                  <a:gd name="connsiteX57" fmla="*/ 4765964 w 5611515"/>
                  <a:gd name="connsiteY57" fmla="*/ 138546 h 207818"/>
                  <a:gd name="connsiteX58" fmla="*/ 4807527 w 5611515"/>
                  <a:gd name="connsiteY58" fmla="*/ 180109 h 207818"/>
                  <a:gd name="connsiteX59" fmla="*/ 4918364 w 5611515"/>
                  <a:gd name="connsiteY59" fmla="*/ 180109 h 207818"/>
                  <a:gd name="connsiteX60" fmla="*/ 4946073 w 5611515"/>
                  <a:gd name="connsiteY60" fmla="*/ 138546 h 207818"/>
                  <a:gd name="connsiteX61" fmla="*/ 5126182 w 5611515"/>
                  <a:gd name="connsiteY61" fmla="*/ 124691 h 207818"/>
                  <a:gd name="connsiteX62" fmla="*/ 5167746 w 5611515"/>
                  <a:gd name="connsiteY62" fmla="*/ 152400 h 207818"/>
                  <a:gd name="connsiteX63" fmla="*/ 5250873 w 5611515"/>
                  <a:gd name="connsiteY63" fmla="*/ 96982 h 207818"/>
                  <a:gd name="connsiteX64" fmla="*/ 5292436 w 5611515"/>
                  <a:gd name="connsiteY64" fmla="*/ 69273 h 207818"/>
                  <a:gd name="connsiteX65" fmla="*/ 5403273 w 5611515"/>
                  <a:gd name="connsiteY65" fmla="*/ 152400 h 207818"/>
                  <a:gd name="connsiteX66" fmla="*/ 5472546 w 5611515"/>
                  <a:gd name="connsiteY66" fmla="*/ 138546 h 207818"/>
                  <a:gd name="connsiteX67" fmla="*/ 5514109 w 5611515"/>
                  <a:gd name="connsiteY67" fmla="*/ 110837 h 207818"/>
                  <a:gd name="connsiteX68" fmla="*/ 5555673 w 5611515"/>
                  <a:gd name="connsiteY68" fmla="*/ 96982 h 207818"/>
                  <a:gd name="connsiteX69" fmla="*/ 5611091 w 5611515"/>
                  <a:gd name="connsiteY69" fmla="*/ 138546 h 207818"/>
                  <a:gd name="connsiteX0" fmla="*/ 0 w 5611515"/>
                  <a:gd name="connsiteY0" fmla="*/ 110837 h 207818"/>
                  <a:gd name="connsiteX1" fmla="*/ 69273 w 5611515"/>
                  <a:gd name="connsiteY1" fmla="*/ 138546 h 207818"/>
                  <a:gd name="connsiteX2" fmla="*/ 274543 w 5611515"/>
                  <a:gd name="connsiteY2" fmla="*/ 124905 h 207818"/>
                  <a:gd name="connsiteX3" fmla="*/ 407435 w 5611515"/>
                  <a:gd name="connsiteY3" fmla="*/ 124691 h 207818"/>
                  <a:gd name="connsiteX4" fmla="*/ 554182 w 5611515"/>
                  <a:gd name="connsiteY4" fmla="*/ 152400 h 207818"/>
                  <a:gd name="connsiteX5" fmla="*/ 595746 w 5611515"/>
                  <a:gd name="connsiteY5" fmla="*/ 110837 h 207818"/>
                  <a:gd name="connsiteX6" fmla="*/ 748146 w 5611515"/>
                  <a:gd name="connsiteY6" fmla="*/ 138546 h 207818"/>
                  <a:gd name="connsiteX7" fmla="*/ 775855 w 5611515"/>
                  <a:gd name="connsiteY7" fmla="*/ 180109 h 207818"/>
                  <a:gd name="connsiteX8" fmla="*/ 914400 w 5611515"/>
                  <a:gd name="connsiteY8" fmla="*/ 152400 h 207818"/>
                  <a:gd name="connsiteX9" fmla="*/ 969818 w 5611515"/>
                  <a:gd name="connsiteY9" fmla="*/ 124691 h 207818"/>
                  <a:gd name="connsiteX10" fmla="*/ 1025236 w 5611515"/>
                  <a:gd name="connsiteY10" fmla="*/ 110837 h 207818"/>
                  <a:gd name="connsiteX11" fmla="*/ 1066800 w 5611515"/>
                  <a:gd name="connsiteY11" fmla="*/ 96982 h 207818"/>
                  <a:gd name="connsiteX12" fmla="*/ 1191491 w 5611515"/>
                  <a:gd name="connsiteY12" fmla="*/ 110837 h 207818"/>
                  <a:gd name="connsiteX13" fmla="*/ 1274618 w 5611515"/>
                  <a:gd name="connsiteY13" fmla="*/ 138546 h 207818"/>
                  <a:gd name="connsiteX14" fmla="*/ 1343891 w 5611515"/>
                  <a:gd name="connsiteY14" fmla="*/ 124691 h 207818"/>
                  <a:gd name="connsiteX15" fmla="*/ 1385455 w 5611515"/>
                  <a:gd name="connsiteY15" fmla="*/ 110837 h 207818"/>
                  <a:gd name="connsiteX16" fmla="*/ 1496291 w 5611515"/>
                  <a:gd name="connsiteY16" fmla="*/ 124691 h 207818"/>
                  <a:gd name="connsiteX17" fmla="*/ 1524000 w 5611515"/>
                  <a:gd name="connsiteY17" fmla="*/ 166255 h 207818"/>
                  <a:gd name="connsiteX18" fmla="*/ 1745673 w 5611515"/>
                  <a:gd name="connsiteY18" fmla="*/ 166255 h 207818"/>
                  <a:gd name="connsiteX19" fmla="*/ 1884218 w 5611515"/>
                  <a:gd name="connsiteY19" fmla="*/ 69273 h 207818"/>
                  <a:gd name="connsiteX20" fmla="*/ 1925782 w 5611515"/>
                  <a:gd name="connsiteY20" fmla="*/ 41564 h 207818"/>
                  <a:gd name="connsiteX21" fmla="*/ 1967346 w 5611515"/>
                  <a:gd name="connsiteY21" fmla="*/ 83128 h 207818"/>
                  <a:gd name="connsiteX22" fmla="*/ 1995055 w 5611515"/>
                  <a:gd name="connsiteY22" fmla="*/ 124691 h 207818"/>
                  <a:gd name="connsiteX23" fmla="*/ 2036618 w 5611515"/>
                  <a:gd name="connsiteY23" fmla="*/ 138546 h 207818"/>
                  <a:gd name="connsiteX24" fmla="*/ 2133600 w 5611515"/>
                  <a:gd name="connsiteY24" fmla="*/ 180109 h 207818"/>
                  <a:gd name="connsiteX25" fmla="*/ 2341418 w 5611515"/>
                  <a:gd name="connsiteY25" fmla="*/ 124691 h 207818"/>
                  <a:gd name="connsiteX26" fmla="*/ 2452255 w 5611515"/>
                  <a:gd name="connsiteY26" fmla="*/ 138546 h 207818"/>
                  <a:gd name="connsiteX27" fmla="*/ 2535382 w 5611515"/>
                  <a:gd name="connsiteY27" fmla="*/ 207818 h 207818"/>
                  <a:gd name="connsiteX28" fmla="*/ 2604655 w 5611515"/>
                  <a:gd name="connsiteY28" fmla="*/ 193964 h 207818"/>
                  <a:gd name="connsiteX29" fmla="*/ 2687782 w 5611515"/>
                  <a:gd name="connsiteY29" fmla="*/ 110837 h 207818"/>
                  <a:gd name="connsiteX30" fmla="*/ 2729346 w 5611515"/>
                  <a:gd name="connsiteY30" fmla="*/ 83128 h 207818"/>
                  <a:gd name="connsiteX31" fmla="*/ 2854036 w 5611515"/>
                  <a:gd name="connsiteY31" fmla="*/ 110837 h 207818"/>
                  <a:gd name="connsiteX32" fmla="*/ 2881746 w 5611515"/>
                  <a:gd name="connsiteY32" fmla="*/ 138546 h 207818"/>
                  <a:gd name="connsiteX33" fmla="*/ 2923309 w 5611515"/>
                  <a:gd name="connsiteY33" fmla="*/ 166255 h 207818"/>
                  <a:gd name="connsiteX34" fmla="*/ 3061855 w 5611515"/>
                  <a:gd name="connsiteY34" fmla="*/ 152400 h 207818"/>
                  <a:gd name="connsiteX35" fmla="*/ 3103418 w 5611515"/>
                  <a:gd name="connsiteY35" fmla="*/ 138546 h 207818"/>
                  <a:gd name="connsiteX36" fmla="*/ 3158836 w 5611515"/>
                  <a:gd name="connsiteY36" fmla="*/ 166255 h 207818"/>
                  <a:gd name="connsiteX37" fmla="*/ 3435927 w 5611515"/>
                  <a:gd name="connsiteY37" fmla="*/ 152400 h 207818"/>
                  <a:gd name="connsiteX38" fmla="*/ 3477491 w 5611515"/>
                  <a:gd name="connsiteY38" fmla="*/ 166255 h 207818"/>
                  <a:gd name="connsiteX39" fmla="*/ 3546764 w 5611515"/>
                  <a:gd name="connsiteY39" fmla="*/ 124691 h 207818"/>
                  <a:gd name="connsiteX40" fmla="*/ 3560618 w 5611515"/>
                  <a:gd name="connsiteY40" fmla="*/ 83128 h 207818"/>
                  <a:gd name="connsiteX41" fmla="*/ 3588327 w 5611515"/>
                  <a:gd name="connsiteY41" fmla="*/ 27709 h 207818"/>
                  <a:gd name="connsiteX42" fmla="*/ 3629891 w 5611515"/>
                  <a:gd name="connsiteY42" fmla="*/ 0 h 207818"/>
                  <a:gd name="connsiteX43" fmla="*/ 3713018 w 5611515"/>
                  <a:gd name="connsiteY43" fmla="*/ 96982 h 207818"/>
                  <a:gd name="connsiteX44" fmla="*/ 3740727 w 5611515"/>
                  <a:gd name="connsiteY44" fmla="*/ 138546 h 207818"/>
                  <a:gd name="connsiteX45" fmla="*/ 3782291 w 5611515"/>
                  <a:gd name="connsiteY45" fmla="*/ 152400 h 207818"/>
                  <a:gd name="connsiteX46" fmla="*/ 3837709 w 5611515"/>
                  <a:gd name="connsiteY46" fmla="*/ 180109 h 207818"/>
                  <a:gd name="connsiteX47" fmla="*/ 3934691 w 5611515"/>
                  <a:gd name="connsiteY47" fmla="*/ 166255 h 207818"/>
                  <a:gd name="connsiteX48" fmla="*/ 3976255 w 5611515"/>
                  <a:gd name="connsiteY48" fmla="*/ 138546 h 207818"/>
                  <a:gd name="connsiteX49" fmla="*/ 4031673 w 5611515"/>
                  <a:gd name="connsiteY49" fmla="*/ 124691 h 207818"/>
                  <a:gd name="connsiteX50" fmla="*/ 4142509 w 5611515"/>
                  <a:gd name="connsiteY50" fmla="*/ 152400 h 207818"/>
                  <a:gd name="connsiteX51" fmla="*/ 4184073 w 5611515"/>
                  <a:gd name="connsiteY51" fmla="*/ 166255 h 207818"/>
                  <a:gd name="connsiteX52" fmla="*/ 4267200 w 5611515"/>
                  <a:gd name="connsiteY52" fmla="*/ 207818 h 207818"/>
                  <a:gd name="connsiteX53" fmla="*/ 4308764 w 5611515"/>
                  <a:gd name="connsiteY53" fmla="*/ 166255 h 207818"/>
                  <a:gd name="connsiteX54" fmla="*/ 4391891 w 5611515"/>
                  <a:gd name="connsiteY54" fmla="*/ 110837 h 207818"/>
                  <a:gd name="connsiteX55" fmla="*/ 4544291 w 5611515"/>
                  <a:gd name="connsiteY55" fmla="*/ 152400 h 207818"/>
                  <a:gd name="connsiteX56" fmla="*/ 4627418 w 5611515"/>
                  <a:gd name="connsiteY56" fmla="*/ 180109 h 207818"/>
                  <a:gd name="connsiteX57" fmla="*/ 4765964 w 5611515"/>
                  <a:gd name="connsiteY57" fmla="*/ 138546 h 207818"/>
                  <a:gd name="connsiteX58" fmla="*/ 4807527 w 5611515"/>
                  <a:gd name="connsiteY58" fmla="*/ 180109 h 207818"/>
                  <a:gd name="connsiteX59" fmla="*/ 4918364 w 5611515"/>
                  <a:gd name="connsiteY59" fmla="*/ 180109 h 207818"/>
                  <a:gd name="connsiteX60" fmla="*/ 4946073 w 5611515"/>
                  <a:gd name="connsiteY60" fmla="*/ 138546 h 207818"/>
                  <a:gd name="connsiteX61" fmla="*/ 5126182 w 5611515"/>
                  <a:gd name="connsiteY61" fmla="*/ 124691 h 207818"/>
                  <a:gd name="connsiteX62" fmla="*/ 5167746 w 5611515"/>
                  <a:gd name="connsiteY62" fmla="*/ 152400 h 207818"/>
                  <a:gd name="connsiteX63" fmla="*/ 5250873 w 5611515"/>
                  <a:gd name="connsiteY63" fmla="*/ 96982 h 207818"/>
                  <a:gd name="connsiteX64" fmla="*/ 5292436 w 5611515"/>
                  <a:gd name="connsiteY64" fmla="*/ 69273 h 207818"/>
                  <a:gd name="connsiteX65" fmla="*/ 5403273 w 5611515"/>
                  <a:gd name="connsiteY65" fmla="*/ 152400 h 207818"/>
                  <a:gd name="connsiteX66" fmla="*/ 5472546 w 5611515"/>
                  <a:gd name="connsiteY66" fmla="*/ 138546 h 207818"/>
                  <a:gd name="connsiteX67" fmla="*/ 5514109 w 5611515"/>
                  <a:gd name="connsiteY67" fmla="*/ 110837 h 207818"/>
                  <a:gd name="connsiteX68" fmla="*/ 5555673 w 5611515"/>
                  <a:gd name="connsiteY68" fmla="*/ 96982 h 207818"/>
                  <a:gd name="connsiteX69" fmla="*/ 5611091 w 5611515"/>
                  <a:gd name="connsiteY69" fmla="*/ 138546 h 207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5611515" h="207818">
                    <a:moveTo>
                      <a:pt x="0" y="110837"/>
                    </a:moveTo>
                    <a:cubicBezTo>
                      <a:pt x="23091" y="120073"/>
                      <a:pt x="23516" y="136201"/>
                      <a:pt x="69273" y="138546"/>
                    </a:cubicBezTo>
                    <a:cubicBezTo>
                      <a:pt x="115030" y="140891"/>
                      <a:pt x="171156" y="159366"/>
                      <a:pt x="274543" y="124905"/>
                    </a:cubicBezTo>
                    <a:cubicBezTo>
                      <a:pt x="306870" y="129523"/>
                      <a:pt x="360829" y="120109"/>
                      <a:pt x="407435" y="124691"/>
                    </a:cubicBezTo>
                    <a:cubicBezTo>
                      <a:pt x="454041" y="129273"/>
                      <a:pt x="328479" y="190018"/>
                      <a:pt x="554182" y="152400"/>
                    </a:cubicBezTo>
                    <a:cubicBezTo>
                      <a:pt x="568037" y="138546"/>
                      <a:pt x="576619" y="115087"/>
                      <a:pt x="595746" y="110837"/>
                    </a:cubicBezTo>
                    <a:cubicBezTo>
                      <a:pt x="604145" y="108970"/>
                      <a:pt x="733442" y="135605"/>
                      <a:pt x="748146" y="138546"/>
                    </a:cubicBezTo>
                    <a:cubicBezTo>
                      <a:pt x="757382" y="152400"/>
                      <a:pt x="759262" y="178726"/>
                      <a:pt x="775855" y="180109"/>
                    </a:cubicBezTo>
                    <a:cubicBezTo>
                      <a:pt x="822789" y="184020"/>
                      <a:pt x="914400" y="152400"/>
                      <a:pt x="914400" y="152400"/>
                    </a:cubicBezTo>
                    <a:cubicBezTo>
                      <a:pt x="932873" y="143164"/>
                      <a:pt x="950480" y="131943"/>
                      <a:pt x="969818" y="124691"/>
                    </a:cubicBezTo>
                    <a:cubicBezTo>
                      <a:pt x="987647" y="118005"/>
                      <a:pt x="1006927" y="116068"/>
                      <a:pt x="1025236" y="110837"/>
                    </a:cubicBezTo>
                    <a:cubicBezTo>
                      <a:pt x="1039278" y="106825"/>
                      <a:pt x="1052945" y="101600"/>
                      <a:pt x="1066800" y="96982"/>
                    </a:cubicBezTo>
                    <a:cubicBezTo>
                      <a:pt x="1108364" y="101600"/>
                      <a:pt x="1150484" y="102635"/>
                      <a:pt x="1191491" y="110837"/>
                    </a:cubicBezTo>
                    <a:cubicBezTo>
                      <a:pt x="1220132" y="116565"/>
                      <a:pt x="1274618" y="138546"/>
                      <a:pt x="1274618" y="138546"/>
                    </a:cubicBezTo>
                    <a:cubicBezTo>
                      <a:pt x="1297709" y="133928"/>
                      <a:pt x="1321046" y="130402"/>
                      <a:pt x="1343891" y="124691"/>
                    </a:cubicBezTo>
                    <a:cubicBezTo>
                      <a:pt x="1358059" y="121149"/>
                      <a:pt x="1370851" y="110837"/>
                      <a:pt x="1385455" y="110837"/>
                    </a:cubicBezTo>
                    <a:cubicBezTo>
                      <a:pt x="1422688" y="110837"/>
                      <a:pt x="1459346" y="120073"/>
                      <a:pt x="1496291" y="124691"/>
                    </a:cubicBezTo>
                    <a:cubicBezTo>
                      <a:pt x="1505527" y="138546"/>
                      <a:pt x="1512226" y="154481"/>
                      <a:pt x="1524000" y="166255"/>
                    </a:cubicBezTo>
                    <a:cubicBezTo>
                      <a:pt x="1589496" y="231751"/>
                      <a:pt x="1646174" y="181562"/>
                      <a:pt x="1745673" y="166255"/>
                    </a:cubicBezTo>
                    <a:cubicBezTo>
                      <a:pt x="1827730" y="104711"/>
                      <a:pt x="1781881" y="137497"/>
                      <a:pt x="1884218" y="69273"/>
                    </a:cubicBezTo>
                    <a:lnTo>
                      <a:pt x="1925782" y="41564"/>
                    </a:lnTo>
                    <a:cubicBezTo>
                      <a:pt x="1939637" y="55419"/>
                      <a:pt x="1954803" y="68076"/>
                      <a:pt x="1967346" y="83128"/>
                    </a:cubicBezTo>
                    <a:cubicBezTo>
                      <a:pt x="1978006" y="95920"/>
                      <a:pt x="1982053" y="114289"/>
                      <a:pt x="1995055" y="124691"/>
                    </a:cubicBezTo>
                    <a:cubicBezTo>
                      <a:pt x="2006459" y="133814"/>
                      <a:pt x="2023195" y="132793"/>
                      <a:pt x="2036618" y="138546"/>
                    </a:cubicBezTo>
                    <a:cubicBezTo>
                      <a:pt x="2156441" y="189899"/>
                      <a:pt x="2036138" y="147623"/>
                      <a:pt x="2133600" y="180109"/>
                    </a:cubicBezTo>
                    <a:cubicBezTo>
                      <a:pt x="2314023" y="135004"/>
                      <a:pt x="2245663" y="156611"/>
                      <a:pt x="2341418" y="124691"/>
                    </a:cubicBezTo>
                    <a:cubicBezTo>
                      <a:pt x="2378364" y="129309"/>
                      <a:pt x="2416334" y="128749"/>
                      <a:pt x="2452255" y="138546"/>
                    </a:cubicBezTo>
                    <a:cubicBezTo>
                      <a:pt x="2478775" y="145779"/>
                      <a:pt x="2518928" y="191365"/>
                      <a:pt x="2535382" y="207818"/>
                    </a:cubicBezTo>
                    <a:cubicBezTo>
                      <a:pt x="2558473" y="203200"/>
                      <a:pt x="2584788" y="206606"/>
                      <a:pt x="2604655" y="193964"/>
                    </a:cubicBezTo>
                    <a:cubicBezTo>
                      <a:pt x="2637715" y="172926"/>
                      <a:pt x="2655177" y="132574"/>
                      <a:pt x="2687782" y="110837"/>
                    </a:cubicBezTo>
                    <a:lnTo>
                      <a:pt x="2729346" y="83128"/>
                    </a:lnTo>
                    <a:cubicBezTo>
                      <a:pt x="2770909" y="92364"/>
                      <a:pt x="2814022" y="96287"/>
                      <a:pt x="2854036" y="110837"/>
                    </a:cubicBezTo>
                    <a:cubicBezTo>
                      <a:pt x="2866312" y="115301"/>
                      <a:pt x="2871546" y="130386"/>
                      <a:pt x="2881746" y="138546"/>
                    </a:cubicBezTo>
                    <a:cubicBezTo>
                      <a:pt x="2894748" y="148948"/>
                      <a:pt x="2909455" y="157019"/>
                      <a:pt x="2923309" y="166255"/>
                    </a:cubicBezTo>
                    <a:cubicBezTo>
                      <a:pt x="2969491" y="161637"/>
                      <a:pt x="3015982" y="159457"/>
                      <a:pt x="3061855" y="152400"/>
                    </a:cubicBezTo>
                    <a:cubicBezTo>
                      <a:pt x="3076289" y="150179"/>
                      <a:pt x="3088961" y="136481"/>
                      <a:pt x="3103418" y="138546"/>
                    </a:cubicBezTo>
                    <a:cubicBezTo>
                      <a:pt x="3123863" y="141467"/>
                      <a:pt x="3140363" y="157019"/>
                      <a:pt x="3158836" y="166255"/>
                    </a:cubicBezTo>
                    <a:cubicBezTo>
                      <a:pt x="3361817" y="132425"/>
                      <a:pt x="3269342" y="131578"/>
                      <a:pt x="3435927" y="152400"/>
                    </a:cubicBezTo>
                    <a:cubicBezTo>
                      <a:pt x="3449782" y="157018"/>
                      <a:pt x="3463323" y="169797"/>
                      <a:pt x="3477491" y="166255"/>
                    </a:cubicBezTo>
                    <a:cubicBezTo>
                      <a:pt x="3503616" y="159724"/>
                      <a:pt x="3527723" y="143732"/>
                      <a:pt x="3546764" y="124691"/>
                    </a:cubicBezTo>
                    <a:cubicBezTo>
                      <a:pt x="3557090" y="114365"/>
                      <a:pt x="3554865" y="96551"/>
                      <a:pt x="3560618" y="83128"/>
                    </a:cubicBezTo>
                    <a:cubicBezTo>
                      <a:pt x="3568754" y="64145"/>
                      <a:pt x="3575105" y="43575"/>
                      <a:pt x="3588327" y="27709"/>
                    </a:cubicBezTo>
                    <a:cubicBezTo>
                      <a:pt x="3598987" y="14917"/>
                      <a:pt x="3616036" y="9236"/>
                      <a:pt x="3629891" y="0"/>
                    </a:cubicBezTo>
                    <a:cubicBezTo>
                      <a:pt x="3680242" y="50351"/>
                      <a:pt x="3668585" y="34775"/>
                      <a:pt x="3713018" y="96982"/>
                    </a:cubicBezTo>
                    <a:cubicBezTo>
                      <a:pt x="3722696" y="110532"/>
                      <a:pt x="3727725" y="128144"/>
                      <a:pt x="3740727" y="138546"/>
                    </a:cubicBezTo>
                    <a:cubicBezTo>
                      <a:pt x="3752131" y="147669"/>
                      <a:pt x="3768868" y="146647"/>
                      <a:pt x="3782291" y="152400"/>
                    </a:cubicBezTo>
                    <a:cubicBezTo>
                      <a:pt x="3801274" y="160536"/>
                      <a:pt x="3819236" y="170873"/>
                      <a:pt x="3837709" y="180109"/>
                    </a:cubicBezTo>
                    <a:cubicBezTo>
                      <a:pt x="3870036" y="175491"/>
                      <a:pt x="3903413" y="175638"/>
                      <a:pt x="3934691" y="166255"/>
                    </a:cubicBezTo>
                    <a:cubicBezTo>
                      <a:pt x="3950640" y="161470"/>
                      <a:pt x="3960950" y="145105"/>
                      <a:pt x="3976255" y="138546"/>
                    </a:cubicBezTo>
                    <a:cubicBezTo>
                      <a:pt x="3993757" y="131045"/>
                      <a:pt x="4013200" y="129309"/>
                      <a:pt x="4031673" y="124691"/>
                    </a:cubicBezTo>
                    <a:cubicBezTo>
                      <a:pt x="4068618" y="133927"/>
                      <a:pt x="4105769" y="142380"/>
                      <a:pt x="4142509" y="152400"/>
                    </a:cubicBezTo>
                    <a:cubicBezTo>
                      <a:pt x="4156599" y="156243"/>
                      <a:pt x="4171011" y="159724"/>
                      <a:pt x="4184073" y="166255"/>
                    </a:cubicBezTo>
                    <a:cubicBezTo>
                      <a:pt x="4291495" y="219967"/>
                      <a:pt x="4162734" y="172998"/>
                      <a:pt x="4267200" y="207818"/>
                    </a:cubicBezTo>
                    <a:cubicBezTo>
                      <a:pt x="4281055" y="193964"/>
                      <a:pt x="4293298" y="178284"/>
                      <a:pt x="4308764" y="166255"/>
                    </a:cubicBezTo>
                    <a:cubicBezTo>
                      <a:pt x="4335051" y="145810"/>
                      <a:pt x="4391891" y="110837"/>
                      <a:pt x="4391891" y="110837"/>
                    </a:cubicBezTo>
                    <a:cubicBezTo>
                      <a:pt x="4632088" y="140861"/>
                      <a:pt x="4421284" y="97730"/>
                      <a:pt x="4544291" y="152400"/>
                    </a:cubicBezTo>
                    <a:cubicBezTo>
                      <a:pt x="4570981" y="164262"/>
                      <a:pt x="4627418" y="180109"/>
                      <a:pt x="4627418" y="180109"/>
                    </a:cubicBezTo>
                    <a:cubicBezTo>
                      <a:pt x="4726389" y="114129"/>
                      <a:pt x="4678238" y="116614"/>
                      <a:pt x="4765964" y="138546"/>
                    </a:cubicBezTo>
                    <a:cubicBezTo>
                      <a:pt x="4779818" y="152400"/>
                      <a:pt x="4790516" y="170388"/>
                      <a:pt x="4807527" y="180109"/>
                    </a:cubicBezTo>
                    <a:cubicBezTo>
                      <a:pt x="4852505" y="205811"/>
                      <a:pt x="4873386" y="191354"/>
                      <a:pt x="4918364" y="180109"/>
                    </a:cubicBezTo>
                    <a:cubicBezTo>
                      <a:pt x="4927600" y="166255"/>
                      <a:pt x="4933281" y="149206"/>
                      <a:pt x="4946073" y="138546"/>
                    </a:cubicBezTo>
                    <a:cubicBezTo>
                      <a:pt x="5006135" y="88495"/>
                      <a:pt x="5047300" y="115927"/>
                      <a:pt x="5126182" y="124691"/>
                    </a:cubicBezTo>
                    <a:cubicBezTo>
                      <a:pt x="5140037" y="133927"/>
                      <a:pt x="5151262" y="150045"/>
                      <a:pt x="5167746" y="152400"/>
                    </a:cubicBezTo>
                    <a:cubicBezTo>
                      <a:pt x="5233862" y="161846"/>
                      <a:pt x="5217373" y="130483"/>
                      <a:pt x="5250873" y="96982"/>
                    </a:cubicBezTo>
                    <a:cubicBezTo>
                      <a:pt x="5262647" y="85208"/>
                      <a:pt x="5278582" y="78509"/>
                      <a:pt x="5292436" y="69273"/>
                    </a:cubicBezTo>
                    <a:cubicBezTo>
                      <a:pt x="5372036" y="148873"/>
                      <a:pt x="5330729" y="128220"/>
                      <a:pt x="5403273" y="152400"/>
                    </a:cubicBezTo>
                    <a:cubicBezTo>
                      <a:pt x="5426364" y="147782"/>
                      <a:pt x="5450497" y="146814"/>
                      <a:pt x="5472546" y="138546"/>
                    </a:cubicBezTo>
                    <a:cubicBezTo>
                      <a:pt x="5488137" y="132700"/>
                      <a:pt x="5499216" y="118284"/>
                      <a:pt x="5514109" y="110837"/>
                    </a:cubicBezTo>
                    <a:cubicBezTo>
                      <a:pt x="5527171" y="104306"/>
                      <a:pt x="5541818" y="101600"/>
                      <a:pt x="5555673" y="96982"/>
                    </a:cubicBezTo>
                    <a:cubicBezTo>
                      <a:pt x="5620052" y="113077"/>
                      <a:pt x="5611091" y="91796"/>
                      <a:pt x="5611091" y="138546"/>
                    </a:cubicBezTo>
                  </a:path>
                </a:pathLst>
              </a:cu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3" name="Straight Arrow Connector 12">
              <a:extLst>
                <a:ext uri="{FF2B5EF4-FFF2-40B4-BE49-F238E27FC236}">
                  <a16:creationId xmlns:a16="http://schemas.microsoft.com/office/drawing/2014/main" id="{0986A394-D2C3-46D1-BDC4-1AE6A690E3E9}"/>
                </a:ext>
              </a:extLst>
            </p:cNvPr>
            <p:cNvCxnSpPr>
              <a:cxnSpLocks/>
            </p:cNvCxnSpPr>
            <p:nvPr/>
          </p:nvCxnSpPr>
          <p:spPr>
            <a:xfrm flipH="1">
              <a:off x="5982056" y="2104061"/>
              <a:ext cx="924015" cy="19408"/>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CB553E17-6B7A-48FB-B1B7-0D0C8D40C698}"/>
              </a:ext>
            </a:extLst>
          </p:cNvPr>
          <p:cNvGrpSpPr/>
          <p:nvPr/>
        </p:nvGrpSpPr>
        <p:grpSpPr>
          <a:xfrm>
            <a:off x="3474393" y="5715579"/>
            <a:ext cx="6632812" cy="514395"/>
            <a:chOff x="2620370" y="5122130"/>
            <a:chExt cx="6632812" cy="514395"/>
          </a:xfrm>
          <a:solidFill>
            <a:srgbClr val="92D050"/>
          </a:solidFill>
        </p:grpSpPr>
        <p:sp>
          <p:nvSpPr>
            <p:cNvPr id="18" name="Freeform: Shape 17">
              <a:extLst>
                <a:ext uri="{FF2B5EF4-FFF2-40B4-BE49-F238E27FC236}">
                  <a16:creationId xmlns:a16="http://schemas.microsoft.com/office/drawing/2014/main" id="{28D118E8-508F-4FE2-9098-37557C2F07C6}"/>
                </a:ext>
              </a:extLst>
            </p:cNvPr>
            <p:cNvSpPr/>
            <p:nvPr/>
          </p:nvSpPr>
          <p:spPr>
            <a:xfrm>
              <a:off x="2620370" y="5227093"/>
              <a:ext cx="6632812" cy="409432"/>
            </a:xfrm>
            <a:custGeom>
              <a:avLst/>
              <a:gdLst>
                <a:gd name="connsiteX0" fmla="*/ 0 w 6632812"/>
                <a:gd name="connsiteY0" fmla="*/ 0 h 409432"/>
                <a:gd name="connsiteX1" fmla="*/ 0 w 6632812"/>
                <a:gd name="connsiteY1" fmla="*/ 409432 h 409432"/>
                <a:gd name="connsiteX2" fmla="*/ 6632812 w 6632812"/>
                <a:gd name="connsiteY2" fmla="*/ 368489 h 409432"/>
                <a:gd name="connsiteX3" fmla="*/ 6619164 w 6632812"/>
                <a:gd name="connsiteY3" fmla="*/ 0 h 409432"/>
              </a:gdLst>
              <a:ahLst/>
              <a:cxnLst>
                <a:cxn ang="0">
                  <a:pos x="connsiteX0" y="connsiteY0"/>
                </a:cxn>
                <a:cxn ang="0">
                  <a:pos x="connsiteX1" y="connsiteY1"/>
                </a:cxn>
                <a:cxn ang="0">
                  <a:pos x="connsiteX2" y="connsiteY2"/>
                </a:cxn>
                <a:cxn ang="0">
                  <a:pos x="connsiteX3" y="connsiteY3"/>
                </a:cxn>
              </a:cxnLst>
              <a:rect l="l" t="t" r="r" b="b"/>
              <a:pathLst>
                <a:path w="6632812" h="409432">
                  <a:moveTo>
                    <a:pt x="0" y="0"/>
                  </a:moveTo>
                  <a:lnTo>
                    <a:pt x="0" y="409432"/>
                  </a:lnTo>
                  <a:lnTo>
                    <a:pt x="6632812" y="368489"/>
                  </a:lnTo>
                  <a:lnTo>
                    <a:pt x="6619164" y="0"/>
                  </a:lnTo>
                </a:path>
              </a:pathLst>
            </a:cu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B6D2A079-47FE-4F77-B4E7-F48A850D96E5}"/>
                </a:ext>
              </a:extLst>
            </p:cNvPr>
            <p:cNvSpPr/>
            <p:nvPr/>
          </p:nvSpPr>
          <p:spPr>
            <a:xfrm>
              <a:off x="2625436" y="5122130"/>
              <a:ext cx="6594764" cy="207820"/>
            </a:xfrm>
            <a:custGeom>
              <a:avLst/>
              <a:gdLst>
                <a:gd name="connsiteX0" fmla="*/ 0 w 5611515"/>
                <a:gd name="connsiteY0" fmla="*/ 110837 h 207818"/>
                <a:gd name="connsiteX1" fmla="*/ 69273 w 5611515"/>
                <a:gd name="connsiteY1" fmla="*/ 138546 h 207818"/>
                <a:gd name="connsiteX2" fmla="*/ 346364 w 5611515"/>
                <a:gd name="connsiteY2" fmla="*/ 110837 h 207818"/>
                <a:gd name="connsiteX3" fmla="*/ 443346 w 5611515"/>
                <a:gd name="connsiteY3" fmla="*/ 124691 h 207818"/>
                <a:gd name="connsiteX4" fmla="*/ 554182 w 5611515"/>
                <a:gd name="connsiteY4" fmla="*/ 152400 h 207818"/>
                <a:gd name="connsiteX5" fmla="*/ 595746 w 5611515"/>
                <a:gd name="connsiteY5" fmla="*/ 110837 h 207818"/>
                <a:gd name="connsiteX6" fmla="*/ 748146 w 5611515"/>
                <a:gd name="connsiteY6" fmla="*/ 138546 h 207818"/>
                <a:gd name="connsiteX7" fmla="*/ 775855 w 5611515"/>
                <a:gd name="connsiteY7" fmla="*/ 180109 h 207818"/>
                <a:gd name="connsiteX8" fmla="*/ 914400 w 5611515"/>
                <a:gd name="connsiteY8" fmla="*/ 152400 h 207818"/>
                <a:gd name="connsiteX9" fmla="*/ 969818 w 5611515"/>
                <a:gd name="connsiteY9" fmla="*/ 124691 h 207818"/>
                <a:gd name="connsiteX10" fmla="*/ 1025236 w 5611515"/>
                <a:gd name="connsiteY10" fmla="*/ 110837 h 207818"/>
                <a:gd name="connsiteX11" fmla="*/ 1066800 w 5611515"/>
                <a:gd name="connsiteY11" fmla="*/ 96982 h 207818"/>
                <a:gd name="connsiteX12" fmla="*/ 1191491 w 5611515"/>
                <a:gd name="connsiteY12" fmla="*/ 110837 h 207818"/>
                <a:gd name="connsiteX13" fmla="*/ 1274618 w 5611515"/>
                <a:gd name="connsiteY13" fmla="*/ 138546 h 207818"/>
                <a:gd name="connsiteX14" fmla="*/ 1343891 w 5611515"/>
                <a:gd name="connsiteY14" fmla="*/ 124691 h 207818"/>
                <a:gd name="connsiteX15" fmla="*/ 1385455 w 5611515"/>
                <a:gd name="connsiteY15" fmla="*/ 110837 h 207818"/>
                <a:gd name="connsiteX16" fmla="*/ 1496291 w 5611515"/>
                <a:gd name="connsiteY16" fmla="*/ 124691 h 207818"/>
                <a:gd name="connsiteX17" fmla="*/ 1524000 w 5611515"/>
                <a:gd name="connsiteY17" fmla="*/ 166255 h 207818"/>
                <a:gd name="connsiteX18" fmla="*/ 1745673 w 5611515"/>
                <a:gd name="connsiteY18" fmla="*/ 166255 h 207818"/>
                <a:gd name="connsiteX19" fmla="*/ 1884218 w 5611515"/>
                <a:gd name="connsiteY19" fmla="*/ 69273 h 207818"/>
                <a:gd name="connsiteX20" fmla="*/ 1925782 w 5611515"/>
                <a:gd name="connsiteY20" fmla="*/ 41564 h 207818"/>
                <a:gd name="connsiteX21" fmla="*/ 1967346 w 5611515"/>
                <a:gd name="connsiteY21" fmla="*/ 83128 h 207818"/>
                <a:gd name="connsiteX22" fmla="*/ 1995055 w 5611515"/>
                <a:gd name="connsiteY22" fmla="*/ 124691 h 207818"/>
                <a:gd name="connsiteX23" fmla="*/ 2036618 w 5611515"/>
                <a:gd name="connsiteY23" fmla="*/ 138546 h 207818"/>
                <a:gd name="connsiteX24" fmla="*/ 2133600 w 5611515"/>
                <a:gd name="connsiteY24" fmla="*/ 180109 h 207818"/>
                <a:gd name="connsiteX25" fmla="*/ 2341418 w 5611515"/>
                <a:gd name="connsiteY25" fmla="*/ 124691 h 207818"/>
                <a:gd name="connsiteX26" fmla="*/ 2452255 w 5611515"/>
                <a:gd name="connsiteY26" fmla="*/ 138546 h 207818"/>
                <a:gd name="connsiteX27" fmla="*/ 2535382 w 5611515"/>
                <a:gd name="connsiteY27" fmla="*/ 207818 h 207818"/>
                <a:gd name="connsiteX28" fmla="*/ 2604655 w 5611515"/>
                <a:gd name="connsiteY28" fmla="*/ 193964 h 207818"/>
                <a:gd name="connsiteX29" fmla="*/ 2687782 w 5611515"/>
                <a:gd name="connsiteY29" fmla="*/ 110837 h 207818"/>
                <a:gd name="connsiteX30" fmla="*/ 2729346 w 5611515"/>
                <a:gd name="connsiteY30" fmla="*/ 83128 h 207818"/>
                <a:gd name="connsiteX31" fmla="*/ 2854036 w 5611515"/>
                <a:gd name="connsiteY31" fmla="*/ 110837 h 207818"/>
                <a:gd name="connsiteX32" fmla="*/ 2881746 w 5611515"/>
                <a:gd name="connsiteY32" fmla="*/ 138546 h 207818"/>
                <a:gd name="connsiteX33" fmla="*/ 2923309 w 5611515"/>
                <a:gd name="connsiteY33" fmla="*/ 166255 h 207818"/>
                <a:gd name="connsiteX34" fmla="*/ 3061855 w 5611515"/>
                <a:gd name="connsiteY34" fmla="*/ 152400 h 207818"/>
                <a:gd name="connsiteX35" fmla="*/ 3103418 w 5611515"/>
                <a:gd name="connsiteY35" fmla="*/ 138546 h 207818"/>
                <a:gd name="connsiteX36" fmla="*/ 3158836 w 5611515"/>
                <a:gd name="connsiteY36" fmla="*/ 166255 h 207818"/>
                <a:gd name="connsiteX37" fmla="*/ 3435927 w 5611515"/>
                <a:gd name="connsiteY37" fmla="*/ 152400 h 207818"/>
                <a:gd name="connsiteX38" fmla="*/ 3477491 w 5611515"/>
                <a:gd name="connsiteY38" fmla="*/ 166255 h 207818"/>
                <a:gd name="connsiteX39" fmla="*/ 3546764 w 5611515"/>
                <a:gd name="connsiteY39" fmla="*/ 124691 h 207818"/>
                <a:gd name="connsiteX40" fmla="*/ 3560618 w 5611515"/>
                <a:gd name="connsiteY40" fmla="*/ 83128 h 207818"/>
                <a:gd name="connsiteX41" fmla="*/ 3588327 w 5611515"/>
                <a:gd name="connsiteY41" fmla="*/ 27709 h 207818"/>
                <a:gd name="connsiteX42" fmla="*/ 3629891 w 5611515"/>
                <a:gd name="connsiteY42" fmla="*/ 0 h 207818"/>
                <a:gd name="connsiteX43" fmla="*/ 3713018 w 5611515"/>
                <a:gd name="connsiteY43" fmla="*/ 96982 h 207818"/>
                <a:gd name="connsiteX44" fmla="*/ 3740727 w 5611515"/>
                <a:gd name="connsiteY44" fmla="*/ 138546 h 207818"/>
                <a:gd name="connsiteX45" fmla="*/ 3782291 w 5611515"/>
                <a:gd name="connsiteY45" fmla="*/ 152400 h 207818"/>
                <a:gd name="connsiteX46" fmla="*/ 3837709 w 5611515"/>
                <a:gd name="connsiteY46" fmla="*/ 180109 h 207818"/>
                <a:gd name="connsiteX47" fmla="*/ 3934691 w 5611515"/>
                <a:gd name="connsiteY47" fmla="*/ 166255 h 207818"/>
                <a:gd name="connsiteX48" fmla="*/ 3976255 w 5611515"/>
                <a:gd name="connsiteY48" fmla="*/ 138546 h 207818"/>
                <a:gd name="connsiteX49" fmla="*/ 4031673 w 5611515"/>
                <a:gd name="connsiteY49" fmla="*/ 124691 h 207818"/>
                <a:gd name="connsiteX50" fmla="*/ 4142509 w 5611515"/>
                <a:gd name="connsiteY50" fmla="*/ 152400 h 207818"/>
                <a:gd name="connsiteX51" fmla="*/ 4184073 w 5611515"/>
                <a:gd name="connsiteY51" fmla="*/ 166255 h 207818"/>
                <a:gd name="connsiteX52" fmla="*/ 4267200 w 5611515"/>
                <a:gd name="connsiteY52" fmla="*/ 207818 h 207818"/>
                <a:gd name="connsiteX53" fmla="*/ 4308764 w 5611515"/>
                <a:gd name="connsiteY53" fmla="*/ 166255 h 207818"/>
                <a:gd name="connsiteX54" fmla="*/ 4391891 w 5611515"/>
                <a:gd name="connsiteY54" fmla="*/ 110837 h 207818"/>
                <a:gd name="connsiteX55" fmla="*/ 4544291 w 5611515"/>
                <a:gd name="connsiteY55" fmla="*/ 152400 h 207818"/>
                <a:gd name="connsiteX56" fmla="*/ 4627418 w 5611515"/>
                <a:gd name="connsiteY56" fmla="*/ 180109 h 207818"/>
                <a:gd name="connsiteX57" fmla="*/ 4765964 w 5611515"/>
                <a:gd name="connsiteY57" fmla="*/ 138546 h 207818"/>
                <a:gd name="connsiteX58" fmla="*/ 4807527 w 5611515"/>
                <a:gd name="connsiteY58" fmla="*/ 180109 h 207818"/>
                <a:gd name="connsiteX59" fmla="*/ 4918364 w 5611515"/>
                <a:gd name="connsiteY59" fmla="*/ 180109 h 207818"/>
                <a:gd name="connsiteX60" fmla="*/ 4946073 w 5611515"/>
                <a:gd name="connsiteY60" fmla="*/ 138546 h 207818"/>
                <a:gd name="connsiteX61" fmla="*/ 5126182 w 5611515"/>
                <a:gd name="connsiteY61" fmla="*/ 124691 h 207818"/>
                <a:gd name="connsiteX62" fmla="*/ 5167746 w 5611515"/>
                <a:gd name="connsiteY62" fmla="*/ 152400 h 207818"/>
                <a:gd name="connsiteX63" fmla="*/ 5250873 w 5611515"/>
                <a:gd name="connsiteY63" fmla="*/ 96982 h 207818"/>
                <a:gd name="connsiteX64" fmla="*/ 5292436 w 5611515"/>
                <a:gd name="connsiteY64" fmla="*/ 69273 h 207818"/>
                <a:gd name="connsiteX65" fmla="*/ 5403273 w 5611515"/>
                <a:gd name="connsiteY65" fmla="*/ 152400 h 207818"/>
                <a:gd name="connsiteX66" fmla="*/ 5472546 w 5611515"/>
                <a:gd name="connsiteY66" fmla="*/ 138546 h 207818"/>
                <a:gd name="connsiteX67" fmla="*/ 5514109 w 5611515"/>
                <a:gd name="connsiteY67" fmla="*/ 110837 h 207818"/>
                <a:gd name="connsiteX68" fmla="*/ 5555673 w 5611515"/>
                <a:gd name="connsiteY68" fmla="*/ 96982 h 207818"/>
                <a:gd name="connsiteX69" fmla="*/ 5611091 w 5611515"/>
                <a:gd name="connsiteY69" fmla="*/ 138546 h 207818"/>
                <a:gd name="connsiteX0" fmla="*/ 0 w 5611515"/>
                <a:gd name="connsiteY0" fmla="*/ 110837 h 207818"/>
                <a:gd name="connsiteX1" fmla="*/ 69273 w 5611515"/>
                <a:gd name="connsiteY1" fmla="*/ 138546 h 207818"/>
                <a:gd name="connsiteX2" fmla="*/ 274543 w 5611515"/>
                <a:gd name="connsiteY2" fmla="*/ 124905 h 207818"/>
                <a:gd name="connsiteX3" fmla="*/ 443346 w 5611515"/>
                <a:gd name="connsiteY3" fmla="*/ 124691 h 207818"/>
                <a:gd name="connsiteX4" fmla="*/ 554182 w 5611515"/>
                <a:gd name="connsiteY4" fmla="*/ 152400 h 207818"/>
                <a:gd name="connsiteX5" fmla="*/ 595746 w 5611515"/>
                <a:gd name="connsiteY5" fmla="*/ 110837 h 207818"/>
                <a:gd name="connsiteX6" fmla="*/ 748146 w 5611515"/>
                <a:gd name="connsiteY6" fmla="*/ 138546 h 207818"/>
                <a:gd name="connsiteX7" fmla="*/ 775855 w 5611515"/>
                <a:gd name="connsiteY7" fmla="*/ 180109 h 207818"/>
                <a:gd name="connsiteX8" fmla="*/ 914400 w 5611515"/>
                <a:gd name="connsiteY8" fmla="*/ 152400 h 207818"/>
                <a:gd name="connsiteX9" fmla="*/ 969818 w 5611515"/>
                <a:gd name="connsiteY9" fmla="*/ 124691 h 207818"/>
                <a:gd name="connsiteX10" fmla="*/ 1025236 w 5611515"/>
                <a:gd name="connsiteY10" fmla="*/ 110837 h 207818"/>
                <a:gd name="connsiteX11" fmla="*/ 1066800 w 5611515"/>
                <a:gd name="connsiteY11" fmla="*/ 96982 h 207818"/>
                <a:gd name="connsiteX12" fmla="*/ 1191491 w 5611515"/>
                <a:gd name="connsiteY12" fmla="*/ 110837 h 207818"/>
                <a:gd name="connsiteX13" fmla="*/ 1274618 w 5611515"/>
                <a:gd name="connsiteY13" fmla="*/ 138546 h 207818"/>
                <a:gd name="connsiteX14" fmla="*/ 1343891 w 5611515"/>
                <a:gd name="connsiteY14" fmla="*/ 124691 h 207818"/>
                <a:gd name="connsiteX15" fmla="*/ 1385455 w 5611515"/>
                <a:gd name="connsiteY15" fmla="*/ 110837 h 207818"/>
                <a:gd name="connsiteX16" fmla="*/ 1496291 w 5611515"/>
                <a:gd name="connsiteY16" fmla="*/ 124691 h 207818"/>
                <a:gd name="connsiteX17" fmla="*/ 1524000 w 5611515"/>
                <a:gd name="connsiteY17" fmla="*/ 166255 h 207818"/>
                <a:gd name="connsiteX18" fmla="*/ 1745673 w 5611515"/>
                <a:gd name="connsiteY18" fmla="*/ 166255 h 207818"/>
                <a:gd name="connsiteX19" fmla="*/ 1884218 w 5611515"/>
                <a:gd name="connsiteY19" fmla="*/ 69273 h 207818"/>
                <a:gd name="connsiteX20" fmla="*/ 1925782 w 5611515"/>
                <a:gd name="connsiteY20" fmla="*/ 41564 h 207818"/>
                <a:gd name="connsiteX21" fmla="*/ 1967346 w 5611515"/>
                <a:gd name="connsiteY21" fmla="*/ 83128 h 207818"/>
                <a:gd name="connsiteX22" fmla="*/ 1995055 w 5611515"/>
                <a:gd name="connsiteY22" fmla="*/ 124691 h 207818"/>
                <a:gd name="connsiteX23" fmla="*/ 2036618 w 5611515"/>
                <a:gd name="connsiteY23" fmla="*/ 138546 h 207818"/>
                <a:gd name="connsiteX24" fmla="*/ 2133600 w 5611515"/>
                <a:gd name="connsiteY24" fmla="*/ 180109 h 207818"/>
                <a:gd name="connsiteX25" fmla="*/ 2341418 w 5611515"/>
                <a:gd name="connsiteY25" fmla="*/ 124691 h 207818"/>
                <a:gd name="connsiteX26" fmla="*/ 2452255 w 5611515"/>
                <a:gd name="connsiteY26" fmla="*/ 138546 h 207818"/>
                <a:gd name="connsiteX27" fmla="*/ 2535382 w 5611515"/>
                <a:gd name="connsiteY27" fmla="*/ 207818 h 207818"/>
                <a:gd name="connsiteX28" fmla="*/ 2604655 w 5611515"/>
                <a:gd name="connsiteY28" fmla="*/ 193964 h 207818"/>
                <a:gd name="connsiteX29" fmla="*/ 2687782 w 5611515"/>
                <a:gd name="connsiteY29" fmla="*/ 110837 h 207818"/>
                <a:gd name="connsiteX30" fmla="*/ 2729346 w 5611515"/>
                <a:gd name="connsiteY30" fmla="*/ 83128 h 207818"/>
                <a:gd name="connsiteX31" fmla="*/ 2854036 w 5611515"/>
                <a:gd name="connsiteY31" fmla="*/ 110837 h 207818"/>
                <a:gd name="connsiteX32" fmla="*/ 2881746 w 5611515"/>
                <a:gd name="connsiteY32" fmla="*/ 138546 h 207818"/>
                <a:gd name="connsiteX33" fmla="*/ 2923309 w 5611515"/>
                <a:gd name="connsiteY33" fmla="*/ 166255 h 207818"/>
                <a:gd name="connsiteX34" fmla="*/ 3061855 w 5611515"/>
                <a:gd name="connsiteY34" fmla="*/ 152400 h 207818"/>
                <a:gd name="connsiteX35" fmla="*/ 3103418 w 5611515"/>
                <a:gd name="connsiteY35" fmla="*/ 138546 h 207818"/>
                <a:gd name="connsiteX36" fmla="*/ 3158836 w 5611515"/>
                <a:gd name="connsiteY36" fmla="*/ 166255 h 207818"/>
                <a:gd name="connsiteX37" fmla="*/ 3435927 w 5611515"/>
                <a:gd name="connsiteY37" fmla="*/ 152400 h 207818"/>
                <a:gd name="connsiteX38" fmla="*/ 3477491 w 5611515"/>
                <a:gd name="connsiteY38" fmla="*/ 166255 h 207818"/>
                <a:gd name="connsiteX39" fmla="*/ 3546764 w 5611515"/>
                <a:gd name="connsiteY39" fmla="*/ 124691 h 207818"/>
                <a:gd name="connsiteX40" fmla="*/ 3560618 w 5611515"/>
                <a:gd name="connsiteY40" fmla="*/ 83128 h 207818"/>
                <a:gd name="connsiteX41" fmla="*/ 3588327 w 5611515"/>
                <a:gd name="connsiteY41" fmla="*/ 27709 h 207818"/>
                <a:gd name="connsiteX42" fmla="*/ 3629891 w 5611515"/>
                <a:gd name="connsiteY42" fmla="*/ 0 h 207818"/>
                <a:gd name="connsiteX43" fmla="*/ 3713018 w 5611515"/>
                <a:gd name="connsiteY43" fmla="*/ 96982 h 207818"/>
                <a:gd name="connsiteX44" fmla="*/ 3740727 w 5611515"/>
                <a:gd name="connsiteY44" fmla="*/ 138546 h 207818"/>
                <a:gd name="connsiteX45" fmla="*/ 3782291 w 5611515"/>
                <a:gd name="connsiteY45" fmla="*/ 152400 h 207818"/>
                <a:gd name="connsiteX46" fmla="*/ 3837709 w 5611515"/>
                <a:gd name="connsiteY46" fmla="*/ 180109 h 207818"/>
                <a:gd name="connsiteX47" fmla="*/ 3934691 w 5611515"/>
                <a:gd name="connsiteY47" fmla="*/ 166255 h 207818"/>
                <a:gd name="connsiteX48" fmla="*/ 3976255 w 5611515"/>
                <a:gd name="connsiteY48" fmla="*/ 138546 h 207818"/>
                <a:gd name="connsiteX49" fmla="*/ 4031673 w 5611515"/>
                <a:gd name="connsiteY49" fmla="*/ 124691 h 207818"/>
                <a:gd name="connsiteX50" fmla="*/ 4142509 w 5611515"/>
                <a:gd name="connsiteY50" fmla="*/ 152400 h 207818"/>
                <a:gd name="connsiteX51" fmla="*/ 4184073 w 5611515"/>
                <a:gd name="connsiteY51" fmla="*/ 166255 h 207818"/>
                <a:gd name="connsiteX52" fmla="*/ 4267200 w 5611515"/>
                <a:gd name="connsiteY52" fmla="*/ 207818 h 207818"/>
                <a:gd name="connsiteX53" fmla="*/ 4308764 w 5611515"/>
                <a:gd name="connsiteY53" fmla="*/ 166255 h 207818"/>
                <a:gd name="connsiteX54" fmla="*/ 4391891 w 5611515"/>
                <a:gd name="connsiteY54" fmla="*/ 110837 h 207818"/>
                <a:gd name="connsiteX55" fmla="*/ 4544291 w 5611515"/>
                <a:gd name="connsiteY55" fmla="*/ 152400 h 207818"/>
                <a:gd name="connsiteX56" fmla="*/ 4627418 w 5611515"/>
                <a:gd name="connsiteY56" fmla="*/ 180109 h 207818"/>
                <a:gd name="connsiteX57" fmla="*/ 4765964 w 5611515"/>
                <a:gd name="connsiteY57" fmla="*/ 138546 h 207818"/>
                <a:gd name="connsiteX58" fmla="*/ 4807527 w 5611515"/>
                <a:gd name="connsiteY58" fmla="*/ 180109 h 207818"/>
                <a:gd name="connsiteX59" fmla="*/ 4918364 w 5611515"/>
                <a:gd name="connsiteY59" fmla="*/ 180109 h 207818"/>
                <a:gd name="connsiteX60" fmla="*/ 4946073 w 5611515"/>
                <a:gd name="connsiteY60" fmla="*/ 138546 h 207818"/>
                <a:gd name="connsiteX61" fmla="*/ 5126182 w 5611515"/>
                <a:gd name="connsiteY61" fmla="*/ 124691 h 207818"/>
                <a:gd name="connsiteX62" fmla="*/ 5167746 w 5611515"/>
                <a:gd name="connsiteY62" fmla="*/ 152400 h 207818"/>
                <a:gd name="connsiteX63" fmla="*/ 5250873 w 5611515"/>
                <a:gd name="connsiteY63" fmla="*/ 96982 h 207818"/>
                <a:gd name="connsiteX64" fmla="*/ 5292436 w 5611515"/>
                <a:gd name="connsiteY64" fmla="*/ 69273 h 207818"/>
                <a:gd name="connsiteX65" fmla="*/ 5403273 w 5611515"/>
                <a:gd name="connsiteY65" fmla="*/ 152400 h 207818"/>
                <a:gd name="connsiteX66" fmla="*/ 5472546 w 5611515"/>
                <a:gd name="connsiteY66" fmla="*/ 138546 h 207818"/>
                <a:gd name="connsiteX67" fmla="*/ 5514109 w 5611515"/>
                <a:gd name="connsiteY67" fmla="*/ 110837 h 207818"/>
                <a:gd name="connsiteX68" fmla="*/ 5555673 w 5611515"/>
                <a:gd name="connsiteY68" fmla="*/ 96982 h 207818"/>
                <a:gd name="connsiteX69" fmla="*/ 5611091 w 5611515"/>
                <a:gd name="connsiteY69" fmla="*/ 138546 h 207818"/>
                <a:gd name="connsiteX0" fmla="*/ 0 w 5611515"/>
                <a:gd name="connsiteY0" fmla="*/ 110837 h 207818"/>
                <a:gd name="connsiteX1" fmla="*/ 69273 w 5611515"/>
                <a:gd name="connsiteY1" fmla="*/ 138546 h 207818"/>
                <a:gd name="connsiteX2" fmla="*/ 274543 w 5611515"/>
                <a:gd name="connsiteY2" fmla="*/ 124905 h 207818"/>
                <a:gd name="connsiteX3" fmla="*/ 407435 w 5611515"/>
                <a:gd name="connsiteY3" fmla="*/ 124691 h 207818"/>
                <a:gd name="connsiteX4" fmla="*/ 554182 w 5611515"/>
                <a:gd name="connsiteY4" fmla="*/ 152400 h 207818"/>
                <a:gd name="connsiteX5" fmla="*/ 595746 w 5611515"/>
                <a:gd name="connsiteY5" fmla="*/ 110837 h 207818"/>
                <a:gd name="connsiteX6" fmla="*/ 748146 w 5611515"/>
                <a:gd name="connsiteY6" fmla="*/ 138546 h 207818"/>
                <a:gd name="connsiteX7" fmla="*/ 775855 w 5611515"/>
                <a:gd name="connsiteY7" fmla="*/ 180109 h 207818"/>
                <a:gd name="connsiteX8" fmla="*/ 914400 w 5611515"/>
                <a:gd name="connsiteY8" fmla="*/ 152400 h 207818"/>
                <a:gd name="connsiteX9" fmla="*/ 969818 w 5611515"/>
                <a:gd name="connsiteY9" fmla="*/ 124691 h 207818"/>
                <a:gd name="connsiteX10" fmla="*/ 1025236 w 5611515"/>
                <a:gd name="connsiteY10" fmla="*/ 110837 h 207818"/>
                <a:gd name="connsiteX11" fmla="*/ 1066800 w 5611515"/>
                <a:gd name="connsiteY11" fmla="*/ 96982 h 207818"/>
                <a:gd name="connsiteX12" fmla="*/ 1191491 w 5611515"/>
                <a:gd name="connsiteY12" fmla="*/ 110837 h 207818"/>
                <a:gd name="connsiteX13" fmla="*/ 1274618 w 5611515"/>
                <a:gd name="connsiteY13" fmla="*/ 138546 h 207818"/>
                <a:gd name="connsiteX14" fmla="*/ 1343891 w 5611515"/>
                <a:gd name="connsiteY14" fmla="*/ 124691 h 207818"/>
                <a:gd name="connsiteX15" fmla="*/ 1385455 w 5611515"/>
                <a:gd name="connsiteY15" fmla="*/ 110837 h 207818"/>
                <a:gd name="connsiteX16" fmla="*/ 1496291 w 5611515"/>
                <a:gd name="connsiteY16" fmla="*/ 124691 h 207818"/>
                <a:gd name="connsiteX17" fmla="*/ 1524000 w 5611515"/>
                <a:gd name="connsiteY17" fmla="*/ 166255 h 207818"/>
                <a:gd name="connsiteX18" fmla="*/ 1745673 w 5611515"/>
                <a:gd name="connsiteY18" fmla="*/ 166255 h 207818"/>
                <a:gd name="connsiteX19" fmla="*/ 1884218 w 5611515"/>
                <a:gd name="connsiteY19" fmla="*/ 69273 h 207818"/>
                <a:gd name="connsiteX20" fmla="*/ 1925782 w 5611515"/>
                <a:gd name="connsiteY20" fmla="*/ 41564 h 207818"/>
                <a:gd name="connsiteX21" fmla="*/ 1967346 w 5611515"/>
                <a:gd name="connsiteY21" fmla="*/ 83128 h 207818"/>
                <a:gd name="connsiteX22" fmla="*/ 1995055 w 5611515"/>
                <a:gd name="connsiteY22" fmla="*/ 124691 h 207818"/>
                <a:gd name="connsiteX23" fmla="*/ 2036618 w 5611515"/>
                <a:gd name="connsiteY23" fmla="*/ 138546 h 207818"/>
                <a:gd name="connsiteX24" fmla="*/ 2133600 w 5611515"/>
                <a:gd name="connsiteY24" fmla="*/ 180109 h 207818"/>
                <a:gd name="connsiteX25" fmla="*/ 2341418 w 5611515"/>
                <a:gd name="connsiteY25" fmla="*/ 124691 h 207818"/>
                <a:gd name="connsiteX26" fmla="*/ 2452255 w 5611515"/>
                <a:gd name="connsiteY26" fmla="*/ 138546 h 207818"/>
                <a:gd name="connsiteX27" fmla="*/ 2535382 w 5611515"/>
                <a:gd name="connsiteY27" fmla="*/ 207818 h 207818"/>
                <a:gd name="connsiteX28" fmla="*/ 2604655 w 5611515"/>
                <a:gd name="connsiteY28" fmla="*/ 193964 h 207818"/>
                <a:gd name="connsiteX29" fmla="*/ 2687782 w 5611515"/>
                <a:gd name="connsiteY29" fmla="*/ 110837 h 207818"/>
                <a:gd name="connsiteX30" fmla="*/ 2729346 w 5611515"/>
                <a:gd name="connsiteY30" fmla="*/ 83128 h 207818"/>
                <a:gd name="connsiteX31" fmla="*/ 2854036 w 5611515"/>
                <a:gd name="connsiteY31" fmla="*/ 110837 h 207818"/>
                <a:gd name="connsiteX32" fmla="*/ 2881746 w 5611515"/>
                <a:gd name="connsiteY32" fmla="*/ 138546 h 207818"/>
                <a:gd name="connsiteX33" fmla="*/ 2923309 w 5611515"/>
                <a:gd name="connsiteY33" fmla="*/ 166255 h 207818"/>
                <a:gd name="connsiteX34" fmla="*/ 3061855 w 5611515"/>
                <a:gd name="connsiteY34" fmla="*/ 152400 h 207818"/>
                <a:gd name="connsiteX35" fmla="*/ 3103418 w 5611515"/>
                <a:gd name="connsiteY35" fmla="*/ 138546 h 207818"/>
                <a:gd name="connsiteX36" fmla="*/ 3158836 w 5611515"/>
                <a:gd name="connsiteY36" fmla="*/ 166255 h 207818"/>
                <a:gd name="connsiteX37" fmla="*/ 3435927 w 5611515"/>
                <a:gd name="connsiteY37" fmla="*/ 152400 h 207818"/>
                <a:gd name="connsiteX38" fmla="*/ 3477491 w 5611515"/>
                <a:gd name="connsiteY38" fmla="*/ 166255 h 207818"/>
                <a:gd name="connsiteX39" fmla="*/ 3546764 w 5611515"/>
                <a:gd name="connsiteY39" fmla="*/ 124691 h 207818"/>
                <a:gd name="connsiteX40" fmla="*/ 3560618 w 5611515"/>
                <a:gd name="connsiteY40" fmla="*/ 83128 h 207818"/>
                <a:gd name="connsiteX41" fmla="*/ 3588327 w 5611515"/>
                <a:gd name="connsiteY41" fmla="*/ 27709 h 207818"/>
                <a:gd name="connsiteX42" fmla="*/ 3629891 w 5611515"/>
                <a:gd name="connsiteY42" fmla="*/ 0 h 207818"/>
                <a:gd name="connsiteX43" fmla="*/ 3713018 w 5611515"/>
                <a:gd name="connsiteY43" fmla="*/ 96982 h 207818"/>
                <a:gd name="connsiteX44" fmla="*/ 3740727 w 5611515"/>
                <a:gd name="connsiteY44" fmla="*/ 138546 h 207818"/>
                <a:gd name="connsiteX45" fmla="*/ 3782291 w 5611515"/>
                <a:gd name="connsiteY45" fmla="*/ 152400 h 207818"/>
                <a:gd name="connsiteX46" fmla="*/ 3837709 w 5611515"/>
                <a:gd name="connsiteY46" fmla="*/ 180109 h 207818"/>
                <a:gd name="connsiteX47" fmla="*/ 3934691 w 5611515"/>
                <a:gd name="connsiteY47" fmla="*/ 166255 h 207818"/>
                <a:gd name="connsiteX48" fmla="*/ 3976255 w 5611515"/>
                <a:gd name="connsiteY48" fmla="*/ 138546 h 207818"/>
                <a:gd name="connsiteX49" fmla="*/ 4031673 w 5611515"/>
                <a:gd name="connsiteY49" fmla="*/ 124691 h 207818"/>
                <a:gd name="connsiteX50" fmla="*/ 4142509 w 5611515"/>
                <a:gd name="connsiteY50" fmla="*/ 152400 h 207818"/>
                <a:gd name="connsiteX51" fmla="*/ 4184073 w 5611515"/>
                <a:gd name="connsiteY51" fmla="*/ 166255 h 207818"/>
                <a:gd name="connsiteX52" fmla="*/ 4267200 w 5611515"/>
                <a:gd name="connsiteY52" fmla="*/ 207818 h 207818"/>
                <a:gd name="connsiteX53" fmla="*/ 4308764 w 5611515"/>
                <a:gd name="connsiteY53" fmla="*/ 166255 h 207818"/>
                <a:gd name="connsiteX54" fmla="*/ 4391891 w 5611515"/>
                <a:gd name="connsiteY54" fmla="*/ 110837 h 207818"/>
                <a:gd name="connsiteX55" fmla="*/ 4544291 w 5611515"/>
                <a:gd name="connsiteY55" fmla="*/ 152400 h 207818"/>
                <a:gd name="connsiteX56" fmla="*/ 4627418 w 5611515"/>
                <a:gd name="connsiteY56" fmla="*/ 180109 h 207818"/>
                <a:gd name="connsiteX57" fmla="*/ 4765964 w 5611515"/>
                <a:gd name="connsiteY57" fmla="*/ 138546 h 207818"/>
                <a:gd name="connsiteX58" fmla="*/ 4807527 w 5611515"/>
                <a:gd name="connsiteY58" fmla="*/ 180109 h 207818"/>
                <a:gd name="connsiteX59" fmla="*/ 4918364 w 5611515"/>
                <a:gd name="connsiteY59" fmla="*/ 180109 h 207818"/>
                <a:gd name="connsiteX60" fmla="*/ 4946073 w 5611515"/>
                <a:gd name="connsiteY60" fmla="*/ 138546 h 207818"/>
                <a:gd name="connsiteX61" fmla="*/ 5126182 w 5611515"/>
                <a:gd name="connsiteY61" fmla="*/ 124691 h 207818"/>
                <a:gd name="connsiteX62" fmla="*/ 5167746 w 5611515"/>
                <a:gd name="connsiteY62" fmla="*/ 152400 h 207818"/>
                <a:gd name="connsiteX63" fmla="*/ 5250873 w 5611515"/>
                <a:gd name="connsiteY63" fmla="*/ 96982 h 207818"/>
                <a:gd name="connsiteX64" fmla="*/ 5292436 w 5611515"/>
                <a:gd name="connsiteY64" fmla="*/ 69273 h 207818"/>
                <a:gd name="connsiteX65" fmla="*/ 5403273 w 5611515"/>
                <a:gd name="connsiteY65" fmla="*/ 152400 h 207818"/>
                <a:gd name="connsiteX66" fmla="*/ 5472546 w 5611515"/>
                <a:gd name="connsiteY66" fmla="*/ 138546 h 207818"/>
                <a:gd name="connsiteX67" fmla="*/ 5514109 w 5611515"/>
                <a:gd name="connsiteY67" fmla="*/ 110837 h 207818"/>
                <a:gd name="connsiteX68" fmla="*/ 5555673 w 5611515"/>
                <a:gd name="connsiteY68" fmla="*/ 96982 h 207818"/>
                <a:gd name="connsiteX69" fmla="*/ 5611091 w 5611515"/>
                <a:gd name="connsiteY69" fmla="*/ 138546 h 207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5611515" h="207818">
                  <a:moveTo>
                    <a:pt x="0" y="110837"/>
                  </a:moveTo>
                  <a:cubicBezTo>
                    <a:pt x="23091" y="120073"/>
                    <a:pt x="23516" y="136201"/>
                    <a:pt x="69273" y="138546"/>
                  </a:cubicBezTo>
                  <a:cubicBezTo>
                    <a:pt x="115030" y="140891"/>
                    <a:pt x="171156" y="159366"/>
                    <a:pt x="274543" y="124905"/>
                  </a:cubicBezTo>
                  <a:cubicBezTo>
                    <a:pt x="306870" y="129523"/>
                    <a:pt x="360829" y="120109"/>
                    <a:pt x="407435" y="124691"/>
                  </a:cubicBezTo>
                  <a:cubicBezTo>
                    <a:pt x="454041" y="129273"/>
                    <a:pt x="328479" y="190018"/>
                    <a:pt x="554182" y="152400"/>
                  </a:cubicBezTo>
                  <a:cubicBezTo>
                    <a:pt x="568037" y="138546"/>
                    <a:pt x="576619" y="115087"/>
                    <a:pt x="595746" y="110837"/>
                  </a:cubicBezTo>
                  <a:cubicBezTo>
                    <a:pt x="604145" y="108970"/>
                    <a:pt x="733442" y="135605"/>
                    <a:pt x="748146" y="138546"/>
                  </a:cubicBezTo>
                  <a:cubicBezTo>
                    <a:pt x="757382" y="152400"/>
                    <a:pt x="759262" y="178726"/>
                    <a:pt x="775855" y="180109"/>
                  </a:cubicBezTo>
                  <a:cubicBezTo>
                    <a:pt x="822789" y="184020"/>
                    <a:pt x="914400" y="152400"/>
                    <a:pt x="914400" y="152400"/>
                  </a:cubicBezTo>
                  <a:cubicBezTo>
                    <a:pt x="932873" y="143164"/>
                    <a:pt x="950480" y="131943"/>
                    <a:pt x="969818" y="124691"/>
                  </a:cubicBezTo>
                  <a:cubicBezTo>
                    <a:pt x="987647" y="118005"/>
                    <a:pt x="1006927" y="116068"/>
                    <a:pt x="1025236" y="110837"/>
                  </a:cubicBezTo>
                  <a:cubicBezTo>
                    <a:pt x="1039278" y="106825"/>
                    <a:pt x="1052945" y="101600"/>
                    <a:pt x="1066800" y="96982"/>
                  </a:cubicBezTo>
                  <a:cubicBezTo>
                    <a:pt x="1108364" y="101600"/>
                    <a:pt x="1150484" y="102635"/>
                    <a:pt x="1191491" y="110837"/>
                  </a:cubicBezTo>
                  <a:cubicBezTo>
                    <a:pt x="1220132" y="116565"/>
                    <a:pt x="1274618" y="138546"/>
                    <a:pt x="1274618" y="138546"/>
                  </a:cubicBezTo>
                  <a:cubicBezTo>
                    <a:pt x="1297709" y="133928"/>
                    <a:pt x="1321046" y="130402"/>
                    <a:pt x="1343891" y="124691"/>
                  </a:cubicBezTo>
                  <a:cubicBezTo>
                    <a:pt x="1358059" y="121149"/>
                    <a:pt x="1370851" y="110837"/>
                    <a:pt x="1385455" y="110837"/>
                  </a:cubicBezTo>
                  <a:cubicBezTo>
                    <a:pt x="1422688" y="110837"/>
                    <a:pt x="1459346" y="120073"/>
                    <a:pt x="1496291" y="124691"/>
                  </a:cubicBezTo>
                  <a:cubicBezTo>
                    <a:pt x="1505527" y="138546"/>
                    <a:pt x="1512226" y="154481"/>
                    <a:pt x="1524000" y="166255"/>
                  </a:cubicBezTo>
                  <a:cubicBezTo>
                    <a:pt x="1589496" y="231751"/>
                    <a:pt x="1646174" y="181562"/>
                    <a:pt x="1745673" y="166255"/>
                  </a:cubicBezTo>
                  <a:cubicBezTo>
                    <a:pt x="1827730" y="104711"/>
                    <a:pt x="1781881" y="137497"/>
                    <a:pt x="1884218" y="69273"/>
                  </a:cubicBezTo>
                  <a:lnTo>
                    <a:pt x="1925782" y="41564"/>
                  </a:lnTo>
                  <a:cubicBezTo>
                    <a:pt x="1939637" y="55419"/>
                    <a:pt x="1954803" y="68076"/>
                    <a:pt x="1967346" y="83128"/>
                  </a:cubicBezTo>
                  <a:cubicBezTo>
                    <a:pt x="1978006" y="95920"/>
                    <a:pt x="1982053" y="114289"/>
                    <a:pt x="1995055" y="124691"/>
                  </a:cubicBezTo>
                  <a:cubicBezTo>
                    <a:pt x="2006459" y="133814"/>
                    <a:pt x="2023195" y="132793"/>
                    <a:pt x="2036618" y="138546"/>
                  </a:cubicBezTo>
                  <a:cubicBezTo>
                    <a:pt x="2156441" y="189899"/>
                    <a:pt x="2036138" y="147623"/>
                    <a:pt x="2133600" y="180109"/>
                  </a:cubicBezTo>
                  <a:cubicBezTo>
                    <a:pt x="2314023" y="135004"/>
                    <a:pt x="2245663" y="156611"/>
                    <a:pt x="2341418" y="124691"/>
                  </a:cubicBezTo>
                  <a:cubicBezTo>
                    <a:pt x="2378364" y="129309"/>
                    <a:pt x="2416334" y="128749"/>
                    <a:pt x="2452255" y="138546"/>
                  </a:cubicBezTo>
                  <a:cubicBezTo>
                    <a:pt x="2478775" y="145779"/>
                    <a:pt x="2518928" y="191365"/>
                    <a:pt x="2535382" y="207818"/>
                  </a:cubicBezTo>
                  <a:cubicBezTo>
                    <a:pt x="2558473" y="203200"/>
                    <a:pt x="2584788" y="206606"/>
                    <a:pt x="2604655" y="193964"/>
                  </a:cubicBezTo>
                  <a:cubicBezTo>
                    <a:pt x="2637715" y="172926"/>
                    <a:pt x="2655177" y="132574"/>
                    <a:pt x="2687782" y="110837"/>
                  </a:cubicBezTo>
                  <a:lnTo>
                    <a:pt x="2729346" y="83128"/>
                  </a:lnTo>
                  <a:cubicBezTo>
                    <a:pt x="2770909" y="92364"/>
                    <a:pt x="2814022" y="96287"/>
                    <a:pt x="2854036" y="110837"/>
                  </a:cubicBezTo>
                  <a:cubicBezTo>
                    <a:pt x="2866312" y="115301"/>
                    <a:pt x="2871546" y="130386"/>
                    <a:pt x="2881746" y="138546"/>
                  </a:cubicBezTo>
                  <a:cubicBezTo>
                    <a:pt x="2894748" y="148948"/>
                    <a:pt x="2909455" y="157019"/>
                    <a:pt x="2923309" y="166255"/>
                  </a:cubicBezTo>
                  <a:cubicBezTo>
                    <a:pt x="2969491" y="161637"/>
                    <a:pt x="3015982" y="159457"/>
                    <a:pt x="3061855" y="152400"/>
                  </a:cubicBezTo>
                  <a:cubicBezTo>
                    <a:pt x="3076289" y="150179"/>
                    <a:pt x="3088961" y="136481"/>
                    <a:pt x="3103418" y="138546"/>
                  </a:cubicBezTo>
                  <a:cubicBezTo>
                    <a:pt x="3123863" y="141467"/>
                    <a:pt x="3140363" y="157019"/>
                    <a:pt x="3158836" y="166255"/>
                  </a:cubicBezTo>
                  <a:cubicBezTo>
                    <a:pt x="3361817" y="132425"/>
                    <a:pt x="3269342" y="131578"/>
                    <a:pt x="3435927" y="152400"/>
                  </a:cubicBezTo>
                  <a:cubicBezTo>
                    <a:pt x="3449782" y="157018"/>
                    <a:pt x="3463323" y="169797"/>
                    <a:pt x="3477491" y="166255"/>
                  </a:cubicBezTo>
                  <a:cubicBezTo>
                    <a:pt x="3503616" y="159724"/>
                    <a:pt x="3527723" y="143732"/>
                    <a:pt x="3546764" y="124691"/>
                  </a:cubicBezTo>
                  <a:cubicBezTo>
                    <a:pt x="3557090" y="114365"/>
                    <a:pt x="3554865" y="96551"/>
                    <a:pt x="3560618" y="83128"/>
                  </a:cubicBezTo>
                  <a:cubicBezTo>
                    <a:pt x="3568754" y="64145"/>
                    <a:pt x="3575105" y="43575"/>
                    <a:pt x="3588327" y="27709"/>
                  </a:cubicBezTo>
                  <a:cubicBezTo>
                    <a:pt x="3598987" y="14917"/>
                    <a:pt x="3616036" y="9236"/>
                    <a:pt x="3629891" y="0"/>
                  </a:cubicBezTo>
                  <a:cubicBezTo>
                    <a:pt x="3680242" y="50351"/>
                    <a:pt x="3668585" y="34775"/>
                    <a:pt x="3713018" y="96982"/>
                  </a:cubicBezTo>
                  <a:cubicBezTo>
                    <a:pt x="3722696" y="110532"/>
                    <a:pt x="3727725" y="128144"/>
                    <a:pt x="3740727" y="138546"/>
                  </a:cubicBezTo>
                  <a:cubicBezTo>
                    <a:pt x="3752131" y="147669"/>
                    <a:pt x="3768868" y="146647"/>
                    <a:pt x="3782291" y="152400"/>
                  </a:cubicBezTo>
                  <a:cubicBezTo>
                    <a:pt x="3801274" y="160536"/>
                    <a:pt x="3819236" y="170873"/>
                    <a:pt x="3837709" y="180109"/>
                  </a:cubicBezTo>
                  <a:cubicBezTo>
                    <a:pt x="3870036" y="175491"/>
                    <a:pt x="3903413" y="175638"/>
                    <a:pt x="3934691" y="166255"/>
                  </a:cubicBezTo>
                  <a:cubicBezTo>
                    <a:pt x="3950640" y="161470"/>
                    <a:pt x="3960950" y="145105"/>
                    <a:pt x="3976255" y="138546"/>
                  </a:cubicBezTo>
                  <a:cubicBezTo>
                    <a:pt x="3993757" y="131045"/>
                    <a:pt x="4013200" y="129309"/>
                    <a:pt x="4031673" y="124691"/>
                  </a:cubicBezTo>
                  <a:cubicBezTo>
                    <a:pt x="4068618" y="133927"/>
                    <a:pt x="4105769" y="142380"/>
                    <a:pt x="4142509" y="152400"/>
                  </a:cubicBezTo>
                  <a:cubicBezTo>
                    <a:pt x="4156599" y="156243"/>
                    <a:pt x="4171011" y="159724"/>
                    <a:pt x="4184073" y="166255"/>
                  </a:cubicBezTo>
                  <a:cubicBezTo>
                    <a:pt x="4291495" y="219967"/>
                    <a:pt x="4162734" y="172998"/>
                    <a:pt x="4267200" y="207818"/>
                  </a:cubicBezTo>
                  <a:cubicBezTo>
                    <a:pt x="4281055" y="193964"/>
                    <a:pt x="4293298" y="178284"/>
                    <a:pt x="4308764" y="166255"/>
                  </a:cubicBezTo>
                  <a:cubicBezTo>
                    <a:pt x="4335051" y="145810"/>
                    <a:pt x="4391891" y="110837"/>
                    <a:pt x="4391891" y="110837"/>
                  </a:cubicBezTo>
                  <a:cubicBezTo>
                    <a:pt x="4632088" y="140861"/>
                    <a:pt x="4421284" y="97730"/>
                    <a:pt x="4544291" y="152400"/>
                  </a:cubicBezTo>
                  <a:cubicBezTo>
                    <a:pt x="4570981" y="164262"/>
                    <a:pt x="4627418" y="180109"/>
                    <a:pt x="4627418" y="180109"/>
                  </a:cubicBezTo>
                  <a:cubicBezTo>
                    <a:pt x="4726389" y="114129"/>
                    <a:pt x="4678238" y="116614"/>
                    <a:pt x="4765964" y="138546"/>
                  </a:cubicBezTo>
                  <a:cubicBezTo>
                    <a:pt x="4779818" y="152400"/>
                    <a:pt x="4790516" y="170388"/>
                    <a:pt x="4807527" y="180109"/>
                  </a:cubicBezTo>
                  <a:cubicBezTo>
                    <a:pt x="4852505" y="205811"/>
                    <a:pt x="4873386" y="191354"/>
                    <a:pt x="4918364" y="180109"/>
                  </a:cubicBezTo>
                  <a:cubicBezTo>
                    <a:pt x="4927600" y="166255"/>
                    <a:pt x="4933281" y="149206"/>
                    <a:pt x="4946073" y="138546"/>
                  </a:cubicBezTo>
                  <a:cubicBezTo>
                    <a:pt x="5006135" y="88495"/>
                    <a:pt x="5047300" y="115927"/>
                    <a:pt x="5126182" y="124691"/>
                  </a:cubicBezTo>
                  <a:cubicBezTo>
                    <a:pt x="5140037" y="133927"/>
                    <a:pt x="5151262" y="150045"/>
                    <a:pt x="5167746" y="152400"/>
                  </a:cubicBezTo>
                  <a:cubicBezTo>
                    <a:pt x="5233862" y="161846"/>
                    <a:pt x="5217373" y="130483"/>
                    <a:pt x="5250873" y="96982"/>
                  </a:cubicBezTo>
                  <a:cubicBezTo>
                    <a:pt x="5262647" y="85208"/>
                    <a:pt x="5278582" y="78509"/>
                    <a:pt x="5292436" y="69273"/>
                  </a:cubicBezTo>
                  <a:cubicBezTo>
                    <a:pt x="5372036" y="148873"/>
                    <a:pt x="5330729" y="128220"/>
                    <a:pt x="5403273" y="152400"/>
                  </a:cubicBezTo>
                  <a:cubicBezTo>
                    <a:pt x="5426364" y="147782"/>
                    <a:pt x="5450497" y="146814"/>
                    <a:pt x="5472546" y="138546"/>
                  </a:cubicBezTo>
                  <a:cubicBezTo>
                    <a:pt x="5488137" y="132700"/>
                    <a:pt x="5499216" y="118284"/>
                    <a:pt x="5514109" y="110837"/>
                  </a:cubicBezTo>
                  <a:cubicBezTo>
                    <a:pt x="5527171" y="104306"/>
                    <a:pt x="5541818" y="101600"/>
                    <a:pt x="5555673" y="96982"/>
                  </a:cubicBezTo>
                  <a:cubicBezTo>
                    <a:pt x="5620052" y="113077"/>
                    <a:pt x="5611091" y="91796"/>
                    <a:pt x="5611091" y="138546"/>
                  </a:cubicBezTo>
                </a:path>
              </a:pathLst>
            </a:cu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Oval 20">
            <a:extLst>
              <a:ext uri="{FF2B5EF4-FFF2-40B4-BE49-F238E27FC236}">
                <a16:creationId xmlns:a16="http://schemas.microsoft.com/office/drawing/2014/main" id="{BA35FB8F-6371-4B7B-8BC6-974E820F3BBC}"/>
              </a:ext>
            </a:extLst>
          </p:cNvPr>
          <p:cNvSpPr/>
          <p:nvPr/>
        </p:nvSpPr>
        <p:spPr>
          <a:xfrm>
            <a:off x="4872038" y="3168640"/>
            <a:ext cx="2814637" cy="2651902"/>
          </a:xfrm>
          <a:prstGeom prst="ellipse">
            <a:avLst/>
          </a:prstGeom>
          <a:ln w="762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c 22">
            <a:extLst>
              <a:ext uri="{FF2B5EF4-FFF2-40B4-BE49-F238E27FC236}">
                <a16:creationId xmlns:a16="http://schemas.microsoft.com/office/drawing/2014/main" id="{B1CCFB92-D189-4A74-89C2-89821FB3E851}"/>
              </a:ext>
            </a:extLst>
          </p:cNvPr>
          <p:cNvSpPr/>
          <p:nvPr/>
        </p:nvSpPr>
        <p:spPr>
          <a:xfrm rot="4519997">
            <a:off x="4831071" y="3148595"/>
            <a:ext cx="2507702" cy="2655082"/>
          </a:xfrm>
          <a:prstGeom prst="arc">
            <a:avLst>
              <a:gd name="adj1" fmla="val 16200000"/>
              <a:gd name="adj2" fmla="val 21306211"/>
            </a:avLst>
          </a:prstGeom>
          <a:ln w="635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TextBox 23">
            <a:extLst>
              <a:ext uri="{FF2B5EF4-FFF2-40B4-BE49-F238E27FC236}">
                <a16:creationId xmlns:a16="http://schemas.microsoft.com/office/drawing/2014/main" id="{02972834-340C-406B-8A42-5FD967A5639D}"/>
              </a:ext>
            </a:extLst>
          </p:cNvPr>
          <p:cNvSpPr txBox="1"/>
          <p:nvPr/>
        </p:nvSpPr>
        <p:spPr>
          <a:xfrm>
            <a:off x="461570" y="1913572"/>
            <a:ext cx="2544358" cy="523220"/>
          </a:xfrm>
          <a:prstGeom prst="rect">
            <a:avLst/>
          </a:prstGeom>
          <a:noFill/>
        </p:spPr>
        <p:txBody>
          <a:bodyPr wrap="square" rtlCol="0">
            <a:spAutoFit/>
          </a:bodyPr>
          <a:lstStyle/>
          <a:p>
            <a:r>
              <a:rPr lang="en-US" sz="2800" dirty="0"/>
              <a:t>Sliding Friction</a:t>
            </a:r>
          </a:p>
        </p:txBody>
      </p:sp>
      <p:sp>
        <p:nvSpPr>
          <p:cNvPr id="25" name="TextBox 24">
            <a:extLst>
              <a:ext uri="{FF2B5EF4-FFF2-40B4-BE49-F238E27FC236}">
                <a16:creationId xmlns:a16="http://schemas.microsoft.com/office/drawing/2014/main" id="{A1D59799-1EA3-4CCA-86DF-96E5A1C07C41}"/>
              </a:ext>
            </a:extLst>
          </p:cNvPr>
          <p:cNvSpPr txBox="1"/>
          <p:nvPr/>
        </p:nvSpPr>
        <p:spPr>
          <a:xfrm>
            <a:off x="456802" y="4109096"/>
            <a:ext cx="2544358" cy="523220"/>
          </a:xfrm>
          <a:prstGeom prst="rect">
            <a:avLst/>
          </a:prstGeom>
          <a:noFill/>
        </p:spPr>
        <p:txBody>
          <a:bodyPr wrap="square" rtlCol="0">
            <a:spAutoFit/>
          </a:bodyPr>
          <a:lstStyle/>
          <a:p>
            <a:r>
              <a:rPr lang="en-US" sz="2800" dirty="0"/>
              <a:t>Rolling Friction</a:t>
            </a:r>
          </a:p>
        </p:txBody>
      </p:sp>
      <p:cxnSp>
        <p:nvCxnSpPr>
          <p:cNvPr id="26" name="Straight Arrow Connector 25">
            <a:extLst>
              <a:ext uri="{FF2B5EF4-FFF2-40B4-BE49-F238E27FC236}">
                <a16:creationId xmlns:a16="http://schemas.microsoft.com/office/drawing/2014/main" id="{88B71224-8634-48C3-8DCE-4C5E7424F3A5}"/>
              </a:ext>
            </a:extLst>
          </p:cNvPr>
          <p:cNvCxnSpPr>
            <a:cxnSpLocks/>
          </p:cNvCxnSpPr>
          <p:nvPr/>
        </p:nvCxnSpPr>
        <p:spPr>
          <a:xfrm flipH="1">
            <a:off x="4410029" y="4494591"/>
            <a:ext cx="924015" cy="19408"/>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918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9B57EE9-5601-4A4D-9096-07AB3FA8F4B2}"/>
              </a:ext>
            </a:extLst>
          </p:cNvPr>
          <p:cNvSpPr>
            <a:spLocks noGrp="1"/>
          </p:cNvSpPr>
          <p:nvPr>
            <p:ph type="sldNum" sz="quarter" idx="12"/>
          </p:nvPr>
        </p:nvSpPr>
        <p:spPr/>
        <p:txBody>
          <a:bodyPr/>
          <a:lstStyle/>
          <a:p>
            <a:fld id="{B58577E0-E88C-4E2B-B8E6-A186907D11BC}" type="slidenum">
              <a:rPr lang="en-US" smtClean="0"/>
              <a:t>7</a:t>
            </a:fld>
            <a:endParaRPr lang="en-US"/>
          </a:p>
        </p:txBody>
      </p:sp>
      <p:sp>
        <p:nvSpPr>
          <p:cNvPr id="3" name="TextBox 2">
            <a:extLst>
              <a:ext uri="{FF2B5EF4-FFF2-40B4-BE49-F238E27FC236}">
                <a16:creationId xmlns:a16="http://schemas.microsoft.com/office/drawing/2014/main" id="{109CF261-3E25-47A4-BC9C-5BD1C70CD883}"/>
              </a:ext>
            </a:extLst>
          </p:cNvPr>
          <p:cNvSpPr txBox="1"/>
          <p:nvPr/>
        </p:nvSpPr>
        <p:spPr>
          <a:xfrm>
            <a:off x="2369127" y="318654"/>
            <a:ext cx="7107382" cy="646331"/>
          </a:xfrm>
          <a:prstGeom prst="rect">
            <a:avLst/>
          </a:prstGeom>
          <a:noFill/>
        </p:spPr>
        <p:txBody>
          <a:bodyPr wrap="square" rtlCol="0">
            <a:spAutoFit/>
          </a:bodyPr>
          <a:lstStyle/>
          <a:p>
            <a:pPr algn="ctr"/>
            <a:r>
              <a:rPr lang="en-US" sz="3600" dirty="0"/>
              <a:t>Rolling Friction</a:t>
            </a:r>
          </a:p>
        </p:txBody>
      </p:sp>
      <p:sp>
        <p:nvSpPr>
          <p:cNvPr id="4" name="TextBox 3">
            <a:extLst>
              <a:ext uri="{FF2B5EF4-FFF2-40B4-BE49-F238E27FC236}">
                <a16:creationId xmlns:a16="http://schemas.microsoft.com/office/drawing/2014/main" id="{9A10CC2C-636C-466A-AE70-415CAF622425}"/>
              </a:ext>
            </a:extLst>
          </p:cNvPr>
          <p:cNvSpPr txBox="1"/>
          <p:nvPr/>
        </p:nvSpPr>
        <p:spPr>
          <a:xfrm>
            <a:off x="1202531" y="1374904"/>
            <a:ext cx="9786938" cy="1384995"/>
          </a:xfrm>
          <a:prstGeom prst="rect">
            <a:avLst/>
          </a:prstGeom>
          <a:noFill/>
        </p:spPr>
        <p:txBody>
          <a:bodyPr wrap="square" rtlCol="0">
            <a:spAutoFit/>
          </a:bodyPr>
          <a:lstStyle/>
          <a:p>
            <a:r>
              <a:rPr lang="en-US" sz="2800" dirty="0"/>
              <a:t>The friction force associated with a rolling object is generally less than that of a sliding object is because the microscope “welds” (a.k.a. adhesion) are “peeled” apart rather than “sheared” apart. </a:t>
            </a:r>
          </a:p>
        </p:txBody>
      </p:sp>
      <p:sp>
        <p:nvSpPr>
          <p:cNvPr id="5" name="TextBox 4">
            <a:extLst>
              <a:ext uri="{FF2B5EF4-FFF2-40B4-BE49-F238E27FC236}">
                <a16:creationId xmlns:a16="http://schemas.microsoft.com/office/drawing/2014/main" id="{0DFC26A6-7AC5-4B14-9218-3C2B15645CF0}"/>
              </a:ext>
            </a:extLst>
          </p:cNvPr>
          <p:cNvSpPr txBox="1"/>
          <p:nvPr/>
        </p:nvSpPr>
        <p:spPr>
          <a:xfrm>
            <a:off x="1202531" y="3429000"/>
            <a:ext cx="9786938" cy="954107"/>
          </a:xfrm>
          <a:prstGeom prst="rect">
            <a:avLst/>
          </a:prstGeom>
          <a:noFill/>
        </p:spPr>
        <p:txBody>
          <a:bodyPr wrap="square" rtlCol="0">
            <a:spAutoFit/>
          </a:bodyPr>
          <a:lstStyle/>
          <a:p>
            <a:r>
              <a:rPr lang="en-US" sz="2800" dirty="0"/>
              <a:t>This concept may be better appreciated by a simple experiment using Velcro.  </a:t>
            </a:r>
          </a:p>
        </p:txBody>
      </p:sp>
    </p:spTree>
    <p:extLst>
      <p:ext uri="{BB962C8B-B14F-4D97-AF65-F5344CB8AC3E}">
        <p14:creationId xmlns:p14="http://schemas.microsoft.com/office/powerpoint/2010/main" val="23860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59B979A-EF24-46FE-BAD0-48DEBD945E59}"/>
              </a:ext>
            </a:extLst>
          </p:cNvPr>
          <p:cNvSpPr>
            <a:spLocks noGrp="1"/>
          </p:cNvSpPr>
          <p:nvPr>
            <p:ph type="sldNum" sz="quarter" idx="12"/>
          </p:nvPr>
        </p:nvSpPr>
        <p:spPr/>
        <p:txBody>
          <a:bodyPr/>
          <a:lstStyle/>
          <a:p>
            <a:fld id="{B58577E0-E88C-4E2B-B8E6-A186907D11BC}" type="slidenum">
              <a:rPr lang="en-US" smtClean="0"/>
              <a:t>8</a:t>
            </a:fld>
            <a:endParaRPr lang="en-US"/>
          </a:p>
        </p:txBody>
      </p:sp>
      <p:pic>
        <p:nvPicPr>
          <p:cNvPr id="4" name="Picture 3">
            <a:extLst>
              <a:ext uri="{FF2B5EF4-FFF2-40B4-BE49-F238E27FC236}">
                <a16:creationId xmlns:a16="http://schemas.microsoft.com/office/drawing/2014/main" id="{C865B32E-F17D-45E0-BE2E-9BADD176501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457326" y="1117996"/>
            <a:ext cx="4233862" cy="3175397"/>
          </a:xfrm>
          <a:prstGeom prst="rect">
            <a:avLst/>
          </a:prstGeom>
        </p:spPr>
      </p:pic>
      <p:pic>
        <p:nvPicPr>
          <p:cNvPr id="6" name="Picture 5">
            <a:extLst>
              <a:ext uri="{FF2B5EF4-FFF2-40B4-BE49-F238E27FC236}">
                <a16:creationId xmlns:a16="http://schemas.microsoft.com/office/drawing/2014/main" id="{07C6EC5E-3819-4FC6-AE8A-F78CD73F73A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500813" y="1117996"/>
            <a:ext cx="4233862" cy="3175397"/>
          </a:xfrm>
          <a:prstGeom prst="rect">
            <a:avLst/>
          </a:prstGeom>
        </p:spPr>
      </p:pic>
      <p:cxnSp>
        <p:nvCxnSpPr>
          <p:cNvPr id="8" name="Straight Arrow Connector 7">
            <a:extLst>
              <a:ext uri="{FF2B5EF4-FFF2-40B4-BE49-F238E27FC236}">
                <a16:creationId xmlns:a16="http://schemas.microsoft.com/office/drawing/2014/main" id="{D7FDD4E2-186A-45FA-BEB2-7789A87A994C}"/>
              </a:ext>
            </a:extLst>
          </p:cNvPr>
          <p:cNvCxnSpPr/>
          <p:nvPr/>
        </p:nvCxnSpPr>
        <p:spPr>
          <a:xfrm flipH="1">
            <a:off x="3086100" y="2771775"/>
            <a:ext cx="1228725" cy="0"/>
          </a:xfrm>
          <a:prstGeom prst="straightConnector1">
            <a:avLst/>
          </a:prstGeom>
          <a:ln w="952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Freeform: Shape 8">
            <a:extLst>
              <a:ext uri="{FF2B5EF4-FFF2-40B4-BE49-F238E27FC236}">
                <a16:creationId xmlns:a16="http://schemas.microsoft.com/office/drawing/2014/main" id="{42D2D0B5-F745-4215-8650-4BB98B79168D}"/>
              </a:ext>
            </a:extLst>
          </p:cNvPr>
          <p:cNvSpPr/>
          <p:nvPr/>
        </p:nvSpPr>
        <p:spPr>
          <a:xfrm>
            <a:off x="8158163" y="2057400"/>
            <a:ext cx="700536" cy="814388"/>
          </a:xfrm>
          <a:custGeom>
            <a:avLst/>
            <a:gdLst>
              <a:gd name="connsiteX0" fmla="*/ 585787 w 700536"/>
              <a:gd name="connsiteY0" fmla="*/ 814388 h 814388"/>
              <a:gd name="connsiteX1" fmla="*/ 700087 w 700536"/>
              <a:gd name="connsiteY1" fmla="*/ 614363 h 814388"/>
              <a:gd name="connsiteX2" fmla="*/ 614362 w 700536"/>
              <a:gd name="connsiteY2" fmla="*/ 314325 h 814388"/>
              <a:gd name="connsiteX3" fmla="*/ 357187 w 700536"/>
              <a:gd name="connsiteY3" fmla="*/ 100013 h 814388"/>
              <a:gd name="connsiteX4" fmla="*/ 0 w 700536"/>
              <a:gd name="connsiteY4" fmla="*/ 0 h 814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0536" h="814388">
                <a:moveTo>
                  <a:pt x="585787" y="814388"/>
                </a:moveTo>
                <a:cubicBezTo>
                  <a:pt x="640556" y="756047"/>
                  <a:pt x="695325" y="697707"/>
                  <a:pt x="700087" y="614363"/>
                </a:cubicBezTo>
                <a:cubicBezTo>
                  <a:pt x="704849" y="531019"/>
                  <a:pt x="671512" y="400050"/>
                  <a:pt x="614362" y="314325"/>
                </a:cubicBezTo>
                <a:cubicBezTo>
                  <a:pt x="557212" y="228600"/>
                  <a:pt x="459581" y="152400"/>
                  <a:pt x="357187" y="100013"/>
                </a:cubicBezTo>
                <a:cubicBezTo>
                  <a:pt x="254793" y="47626"/>
                  <a:pt x="127396" y="23813"/>
                  <a:pt x="0" y="0"/>
                </a:cubicBezTo>
              </a:path>
            </a:pathLst>
          </a:custGeom>
          <a:noFill/>
          <a:ln w="88900">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BC8143A-88B4-465A-AF5A-D6DD494C5E47}"/>
              </a:ext>
            </a:extLst>
          </p:cNvPr>
          <p:cNvSpPr txBox="1"/>
          <p:nvPr/>
        </p:nvSpPr>
        <p:spPr>
          <a:xfrm>
            <a:off x="1328738" y="4572000"/>
            <a:ext cx="4233862" cy="1200329"/>
          </a:xfrm>
          <a:prstGeom prst="rect">
            <a:avLst/>
          </a:prstGeom>
          <a:noFill/>
        </p:spPr>
        <p:txBody>
          <a:bodyPr wrap="square" rtlCol="0">
            <a:spAutoFit/>
          </a:bodyPr>
          <a:lstStyle/>
          <a:p>
            <a:pPr algn="ctr"/>
            <a:r>
              <a:rPr lang="en-US" sz="2400" dirty="0"/>
              <a:t>Separating Velcro by “shearing”  takes a lot of force (analogous to sliding friction)…</a:t>
            </a:r>
          </a:p>
        </p:txBody>
      </p:sp>
      <p:sp>
        <p:nvSpPr>
          <p:cNvPr id="11" name="TextBox 10">
            <a:extLst>
              <a:ext uri="{FF2B5EF4-FFF2-40B4-BE49-F238E27FC236}">
                <a16:creationId xmlns:a16="http://schemas.microsoft.com/office/drawing/2014/main" id="{1F2F5FC6-3720-4629-82B9-741CCE6E8A76}"/>
              </a:ext>
            </a:extLst>
          </p:cNvPr>
          <p:cNvSpPr txBox="1"/>
          <p:nvPr/>
        </p:nvSpPr>
        <p:spPr>
          <a:xfrm>
            <a:off x="6477002" y="4567237"/>
            <a:ext cx="4233862" cy="1200329"/>
          </a:xfrm>
          <a:prstGeom prst="rect">
            <a:avLst/>
          </a:prstGeom>
          <a:noFill/>
        </p:spPr>
        <p:txBody>
          <a:bodyPr wrap="square" rtlCol="0">
            <a:spAutoFit/>
          </a:bodyPr>
          <a:lstStyle/>
          <a:p>
            <a:pPr algn="ctr"/>
            <a:r>
              <a:rPr lang="en-US" sz="2400" dirty="0"/>
              <a:t>Peeling the Velcro apart takes a lot less force (analogous to rolling friction)…</a:t>
            </a:r>
          </a:p>
        </p:txBody>
      </p:sp>
    </p:spTree>
    <p:extLst>
      <p:ext uri="{BB962C8B-B14F-4D97-AF65-F5344CB8AC3E}">
        <p14:creationId xmlns:p14="http://schemas.microsoft.com/office/powerpoint/2010/main" val="2925445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C6A4D6-89D8-4BD7-AE58-4C426F0E148B}"/>
              </a:ext>
            </a:extLst>
          </p:cNvPr>
          <p:cNvSpPr>
            <a:spLocks noGrp="1"/>
          </p:cNvSpPr>
          <p:nvPr>
            <p:ph type="sldNum" sz="quarter" idx="12"/>
          </p:nvPr>
        </p:nvSpPr>
        <p:spPr/>
        <p:txBody>
          <a:bodyPr/>
          <a:lstStyle/>
          <a:p>
            <a:fld id="{B58577E0-E88C-4E2B-B8E6-A186907D11BC}" type="slidenum">
              <a:rPr lang="en-US" smtClean="0"/>
              <a:t>9</a:t>
            </a:fld>
            <a:endParaRPr lang="en-US"/>
          </a:p>
        </p:txBody>
      </p:sp>
      <p:sp>
        <p:nvSpPr>
          <p:cNvPr id="3" name="TextBox 2">
            <a:extLst>
              <a:ext uri="{FF2B5EF4-FFF2-40B4-BE49-F238E27FC236}">
                <a16:creationId xmlns:a16="http://schemas.microsoft.com/office/drawing/2014/main" id="{1AD1622F-8386-4997-B9D8-3D144F0E5A93}"/>
              </a:ext>
            </a:extLst>
          </p:cNvPr>
          <p:cNvSpPr txBox="1"/>
          <p:nvPr/>
        </p:nvSpPr>
        <p:spPr>
          <a:xfrm>
            <a:off x="2002631" y="1613118"/>
            <a:ext cx="8541544" cy="1815882"/>
          </a:xfrm>
          <a:prstGeom prst="rect">
            <a:avLst/>
          </a:prstGeom>
          <a:noFill/>
        </p:spPr>
        <p:txBody>
          <a:bodyPr wrap="square" rtlCol="0">
            <a:spAutoFit/>
          </a:bodyPr>
          <a:lstStyle/>
          <a:p>
            <a:r>
              <a:rPr lang="en-US" sz="2800" dirty="0"/>
              <a:t>It’s this “peeling” feature is what makes wheels so much better than a sledge…</a:t>
            </a:r>
          </a:p>
          <a:p>
            <a:endParaRPr lang="en-US" sz="2800" dirty="0"/>
          </a:p>
          <a:p>
            <a:r>
              <a:rPr lang="en-US" sz="2800" dirty="0"/>
              <a:t>This lesson’s focus is on rolling friction.</a:t>
            </a:r>
          </a:p>
        </p:txBody>
      </p:sp>
    </p:spTree>
    <p:extLst>
      <p:ext uri="{BB962C8B-B14F-4D97-AF65-F5344CB8AC3E}">
        <p14:creationId xmlns:p14="http://schemas.microsoft.com/office/powerpoint/2010/main" val="672950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791</TotalTime>
  <Words>1199</Words>
  <Application>Microsoft Office PowerPoint</Application>
  <PresentationFormat>Widescreen</PresentationFormat>
  <Paragraphs>96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Eberspeaker</dc:creator>
  <cp:lastModifiedBy>Philip Eberspeaker</cp:lastModifiedBy>
  <cp:revision>37</cp:revision>
  <dcterms:created xsi:type="dcterms:W3CDTF">2018-03-24T20:34:54Z</dcterms:created>
  <dcterms:modified xsi:type="dcterms:W3CDTF">2018-07-16T03:21:43Z</dcterms:modified>
</cp:coreProperties>
</file>